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62551C1-6642-4F95-A87E-5C248C5FD807}" type="datetimeFigureOut">
              <a:rPr lang="en-IN" smtClean="0"/>
              <a:t>24-04-2013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4317C6-E647-47D9-B8E1-B74BBC360366}" type="slidenum">
              <a:rPr lang="en-IN" smtClean="0"/>
              <a:t>‹#›</a:t>
            </a:fld>
            <a:endParaRPr lang="en-IN"/>
          </a:p>
        </p:txBody>
      </p:sp>
    </p:spTree>
    <p:extLst>
      <p:ext uri="{BB962C8B-B14F-4D97-AF65-F5344CB8AC3E}">
        <p14:creationId xmlns:p14="http://schemas.microsoft.com/office/powerpoint/2010/main" val="1235558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62551C1-6642-4F95-A87E-5C248C5FD807}" type="datetimeFigureOut">
              <a:rPr lang="en-IN" smtClean="0"/>
              <a:t>24-04-2013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4317C6-E647-47D9-B8E1-B74BBC360366}" type="slidenum">
              <a:rPr lang="en-IN" smtClean="0"/>
              <a:t>‹#›</a:t>
            </a:fld>
            <a:endParaRPr lang="en-IN"/>
          </a:p>
        </p:txBody>
      </p:sp>
    </p:spTree>
    <p:extLst>
      <p:ext uri="{BB962C8B-B14F-4D97-AF65-F5344CB8AC3E}">
        <p14:creationId xmlns:p14="http://schemas.microsoft.com/office/powerpoint/2010/main" val="137295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62551C1-6642-4F95-A87E-5C248C5FD807}" type="datetimeFigureOut">
              <a:rPr lang="en-IN" smtClean="0"/>
              <a:t>24-04-2013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4317C6-E647-47D9-B8E1-B74BBC360366}" type="slidenum">
              <a:rPr lang="en-IN" smtClean="0"/>
              <a:t>‹#›</a:t>
            </a:fld>
            <a:endParaRPr lang="en-IN"/>
          </a:p>
        </p:txBody>
      </p:sp>
    </p:spTree>
    <p:extLst>
      <p:ext uri="{BB962C8B-B14F-4D97-AF65-F5344CB8AC3E}">
        <p14:creationId xmlns:p14="http://schemas.microsoft.com/office/powerpoint/2010/main" val="2610980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62551C1-6642-4F95-A87E-5C248C5FD807}" type="datetimeFigureOut">
              <a:rPr lang="en-IN" smtClean="0"/>
              <a:t>24-04-2013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4317C6-E647-47D9-B8E1-B74BBC360366}" type="slidenum">
              <a:rPr lang="en-IN" smtClean="0"/>
              <a:t>‹#›</a:t>
            </a:fld>
            <a:endParaRPr lang="en-IN"/>
          </a:p>
        </p:txBody>
      </p:sp>
    </p:spTree>
    <p:extLst>
      <p:ext uri="{BB962C8B-B14F-4D97-AF65-F5344CB8AC3E}">
        <p14:creationId xmlns:p14="http://schemas.microsoft.com/office/powerpoint/2010/main" val="2845483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2551C1-6642-4F95-A87E-5C248C5FD807}" type="datetimeFigureOut">
              <a:rPr lang="en-IN" smtClean="0"/>
              <a:t>24-04-2013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4317C6-E647-47D9-B8E1-B74BBC360366}" type="slidenum">
              <a:rPr lang="en-IN" smtClean="0"/>
              <a:t>‹#›</a:t>
            </a:fld>
            <a:endParaRPr lang="en-IN"/>
          </a:p>
        </p:txBody>
      </p:sp>
    </p:spTree>
    <p:extLst>
      <p:ext uri="{BB962C8B-B14F-4D97-AF65-F5344CB8AC3E}">
        <p14:creationId xmlns:p14="http://schemas.microsoft.com/office/powerpoint/2010/main" val="3140435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62551C1-6642-4F95-A87E-5C248C5FD807}" type="datetimeFigureOut">
              <a:rPr lang="en-IN" smtClean="0"/>
              <a:t>24-04-2013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4317C6-E647-47D9-B8E1-B74BBC360366}" type="slidenum">
              <a:rPr lang="en-IN" smtClean="0"/>
              <a:t>‹#›</a:t>
            </a:fld>
            <a:endParaRPr lang="en-IN"/>
          </a:p>
        </p:txBody>
      </p:sp>
    </p:spTree>
    <p:extLst>
      <p:ext uri="{BB962C8B-B14F-4D97-AF65-F5344CB8AC3E}">
        <p14:creationId xmlns:p14="http://schemas.microsoft.com/office/powerpoint/2010/main" val="2932366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62551C1-6642-4F95-A87E-5C248C5FD807}" type="datetimeFigureOut">
              <a:rPr lang="en-IN" smtClean="0"/>
              <a:t>24-04-2013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C4317C6-E647-47D9-B8E1-B74BBC360366}" type="slidenum">
              <a:rPr lang="en-IN" smtClean="0"/>
              <a:t>‹#›</a:t>
            </a:fld>
            <a:endParaRPr lang="en-IN"/>
          </a:p>
        </p:txBody>
      </p:sp>
    </p:spTree>
    <p:extLst>
      <p:ext uri="{BB962C8B-B14F-4D97-AF65-F5344CB8AC3E}">
        <p14:creationId xmlns:p14="http://schemas.microsoft.com/office/powerpoint/2010/main" val="3119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62551C1-6642-4F95-A87E-5C248C5FD807}" type="datetimeFigureOut">
              <a:rPr lang="en-IN" smtClean="0"/>
              <a:t>24-04-2013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C4317C6-E647-47D9-B8E1-B74BBC360366}" type="slidenum">
              <a:rPr lang="en-IN" smtClean="0"/>
              <a:t>‹#›</a:t>
            </a:fld>
            <a:endParaRPr lang="en-IN"/>
          </a:p>
        </p:txBody>
      </p:sp>
    </p:spTree>
    <p:extLst>
      <p:ext uri="{BB962C8B-B14F-4D97-AF65-F5344CB8AC3E}">
        <p14:creationId xmlns:p14="http://schemas.microsoft.com/office/powerpoint/2010/main" val="553451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551C1-6642-4F95-A87E-5C248C5FD807}" type="datetimeFigureOut">
              <a:rPr lang="en-IN" smtClean="0"/>
              <a:t>24-04-2013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C4317C6-E647-47D9-B8E1-B74BBC360366}" type="slidenum">
              <a:rPr lang="en-IN" smtClean="0"/>
              <a:t>‹#›</a:t>
            </a:fld>
            <a:endParaRPr lang="en-IN"/>
          </a:p>
        </p:txBody>
      </p:sp>
    </p:spTree>
    <p:extLst>
      <p:ext uri="{BB962C8B-B14F-4D97-AF65-F5344CB8AC3E}">
        <p14:creationId xmlns:p14="http://schemas.microsoft.com/office/powerpoint/2010/main" val="97040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2551C1-6642-4F95-A87E-5C248C5FD807}" type="datetimeFigureOut">
              <a:rPr lang="en-IN" smtClean="0"/>
              <a:t>24-04-2013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4317C6-E647-47D9-B8E1-B74BBC360366}" type="slidenum">
              <a:rPr lang="en-IN" smtClean="0"/>
              <a:t>‹#›</a:t>
            </a:fld>
            <a:endParaRPr lang="en-IN"/>
          </a:p>
        </p:txBody>
      </p:sp>
    </p:spTree>
    <p:extLst>
      <p:ext uri="{BB962C8B-B14F-4D97-AF65-F5344CB8AC3E}">
        <p14:creationId xmlns:p14="http://schemas.microsoft.com/office/powerpoint/2010/main" val="1746001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2551C1-6642-4F95-A87E-5C248C5FD807}" type="datetimeFigureOut">
              <a:rPr lang="en-IN" smtClean="0"/>
              <a:t>24-04-2013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4317C6-E647-47D9-B8E1-B74BBC360366}" type="slidenum">
              <a:rPr lang="en-IN" smtClean="0"/>
              <a:t>‹#›</a:t>
            </a:fld>
            <a:endParaRPr lang="en-IN"/>
          </a:p>
        </p:txBody>
      </p:sp>
    </p:spTree>
    <p:extLst>
      <p:ext uri="{BB962C8B-B14F-4D97-AF65-F5344CB8AC3E}">
        <p14:creationId xmlns:p14="http://schemas.microsoft.com/office/powerpoint/2010/main" val="3939804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2551C1-6642-4F95-A87E-5C248C5FD807}" type="datetimeFigureOut">
              <a:rPr lang="en-IN" smtClean="0"/>
              <a:t>24-04-2013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4317C6-E647-47D9-B8E1-B74BBC360366}" type="slidenum">
              <a:rPr lang="en-IN" smtClean="0"/>
              <a:t>‹#›</a:t>
            </a:fld>
            <a:endParaRPr lang="en-IN"/>
          </a:p>
        </p:txBody>
      </p:sp>
    </p:spTree>
    <p:extLst>
      <p:ext uri="{BB962C8B-B14F-4D97-AF65-F5344CB8AC3E}">
        <p14:creationId xmlns:p14="http://schemas.microsoft.com/office/powerpoint/2010/main" val="1055209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Content Placeholder 2"/>
          <p:cNvSpPr>
            <a:spLocks noGrp="1"/>
          </p:cNvSpPr>
          <p:nvPr>
            <p:ph idx="1"/>
          </p:nvPr>
        </p:nvSpPr>
        <p:spPr>
          <a:xfrm>
            <a:off x="381000" y="1371600"/>
            <a:ext cx="8229600" cy="2925763"/>
          </a:xfrm>
        </p:spPr>
        <p:txBody>
          <a:bodyPr/>
          <a:lstStyle/>
          <a:p>
            <a:pPr algn="ctr" eaLnBrk="1" hangingPunct="1">
              <a:buFont typeface="Arial" pitchFamily="34" charset="0"/>
              <a:buNone/>
            </a:pPr>
            <a:endParaRPr lang="en-US" sz="2400" dirty="0" smtClean="0"/>
          </a:p>
          <a:p>
            <a:pPr algn="ctr" eaLnBrk="1" hangingPunct="1"/>
            <a:r>
              <a:rPr lang="en-US" dirty="0" smtClean="0"/>
              <a:t>Deployment of personnel</a:t>
            </a:r>
          </a:p>
          <a:p>
            <a:pPr algn="ctr" eaLnBrk="1" hangingPunct="1"/>
            <a:r>
              <a:rPr lang="en-US" dirty="0" smtClean="0"/>
              <a:t>Dispatch of poll parties</a:t>
            </a:r>
          </a:p>
          <a:p>
            <a:pPr algn="ctr" eaLnBrk="1" hangingPunct="1"/>
            <a:r>
              <a:rPr lang="en-US" dirty="0" smtClean="0"/>
              <a:t>Receipt of poll materials </a:t>
            </a:r>
            <a:endParaRPr lang="en-US" b="1" dirty="0" smtClean="0">
              <a:solidFill>
                <a:srgbClr val="FF0000"/>
              </a:solidFill>
            </a:endParaRPr>
          </a:p>
        </p:txBody>
      </p:sp>
      <p:sp>
        <p:nvSpPr>
          <p:cNvPr id="4" name="Slide Number Placeholder 3"/>
          <p:cNvSpPr>
            <a:spLocks noGrp="1"/>
          </p:cNvSpPr>
          <p:nvPr>
            <p:ph type="sldNum" sz="quarter" idx="12"/>
          </p:nvPr>
        </p:nvSpPr>
        <p:spPr/>
        <p:txBody>
          <a:bodyPr/>
          <a:lstStyle/>
          <a:p>
            <a:pPr>
              <a:defRPr/>
            </a:pPr>
            <a:fld id="{45F1CAF5-4AB0-4ED6-AA2B-7DFC60ADBEE4}" type="slidenum">
              <a:rPr lang="en-US"/>
              <a:pPr>
                <a:defRPr/>
              </a:pPr>
              <a:t>1</a:t>
            </a:fld>
            <a:endParaRPr lang="en-US"/>
          </a:p>
        </p:txBody>
      </p:sp>
    </p:spTree>
    <p:extLst>
      <p:ext uri="{BB962C8B-B14F-4D97-AF65-F5344CB8AC3E}">
        <p14:creationId xmlns:p14="http://schemas.microsoft.com/office/powerpoint/2010/main" val="93841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228600"/>
            <a:ext cx="8229600" cy="685800"/>
          </a:xfrm>
        </p:spPr>
        <p:txBody>
          <a:bodyPr/>
          <a:lstStyle/>
          <a:p>
            <a:pPr eaLnBrk="1" hangingPunct="1"/>
            <a:r>
              <a:rPr lang="en-US" sz="3200" b="1" smtClean="0">
                <a:solidFill>
                  <a:srgbClr val="FF0000"/>
                </a:solidFill>
              </a:rPr>
              <a:t>Micro Observers/Election Volunteers </a:t>
            </a:r>
            <a:endParaRPr lang="en-US" sz="3200" smtClean="0">
              <a:solidFill>
                <a:srgbClr val="FF0000"/>
              </a:solidFill>
            </a:endParaRPr>
          </a:p>
        </p:txBody>
      </p:sp>
      <p:sp>
        <p:nvSpPr>
          <p:cNvPr id="3" name="Content Placeholder 2"/>
          <p:cNvSpPr>
            <a:spLocks noGrp="1"/>
          </p:cNvSpPr>
          <p:nvPr>
            <p:ph idx="1"/>
          </p:nvPr>
        </p:nvSpPr>
        <p:spPr>
          <a:xfrm>
            <a:off x="457200" y="990600"/>
            <a:ext cx="8229600" cy="5135563"/>
          </a:xfrm>
        </p:spPr>
        <p:txBody>
          <a:bodyPr rtlCol="0">
            <a:normAutofit fontScale="92500" lnSpcReduction="20000"/>
          </a:bodyPr>
          <a:lstStyle/>
          <a:p>
            <a:pPr algn="just" eaLnBrk="1" fontAlgn="auto" hangingPunct="1">
              <a:spcAft>
                <a:spcPts val="0"/>
              </a:spcAft>
              <a:buFont typeface="Arial" pitchFamily="34" charset="0"/>
              <a:buNone/>
              <a:defRPr/>
            </a:pPr>
            <a:r>
              <a:rPr lang="en-US" sz="2800" dirty="0" smtClean="0">
                <a:solidFill>
                  <a:schemeClr val="accent5">
                    <a:lumMod val="75000"/>
                  </a:schemeClr>
                </a:solidFill>
              </a:rPr>
              <a:t>	</a:t>
            </a:r>
            <a:r>
              <a:rPr lang="en-US" sz="3000" dirty="0" smtClean="0">
                <a:solidFill>
                  <a:schemeClr val="accent5">
                    <a:lumMod val="75000"/>
                  </a:schemeClr>
                </a:solidFill>
              </a:rPr>
              <a:t>Following categories of personnel can be considered for use as Micro Observers/election volunteers in election management (ECI No. 464/INST/ 2008/EPS dt. 10.12.2008)</a:t>
            </a:r>
            <a:r>
              <a:rPr lang="en-US" sz="2800" dirty="0" smtClean="0">
                <a:solidFill>
                  <a:schemeClr val="accent5">
                    <a:lumMod val="75000"/>
                  </a:schemeClr>
                </a:solidFill>
              </a:rPr>
              <a:t> </a:t>
            </a:r>
          </a:p>
          <a:p>
            <a:pPr algn="just" eaLnBrk="1" fontAlgn="auto" hangingPunct="1">
              <a:spcAft>
                <a:spcPts val="0"/>
              </a:spcAft>
              <a:defRPr/>
            </a:pPr>
            <a:r>
              <a:rPr lang="en-US" sz="3000" dirty="0" smtClean="0">
                <a:solidFill>
                  <a:schemeClr val="accent5">
                    <a:lumMod val="75000"/>
                  </a:schemeClr>
                </a:solidFill>
              </a:rPr>
              <a:t>Serving GOI officials (Not in Home AC)</a:t>
            </a:r>
          </a:p>
          <a:p>
            <a:pPr algn="just" eaLnBrk="1" fontAlgn="auto" hangingPunct="1">
              <a:spcAft>
                <a:spcPts val="0"/>
              </a:spcAft>
              <a:defRPr/>
            </a:pPr>
            <a:r>
              <a:rPr lang="en-US" sz="3000" dirty="0" err="1" smtClean="0">
                <a:solidFill>
                  <a:schemeClr val="accent5">
                    <a:lumMod val="75000"/>
                  </a:schemeClr>
                </a:solidFill>
              </a:rPr>
              <a:t>Retd</a:t>
            </a:r>
            <a:r>
              <a:rPr lang="en-US" sz="3000" dirty="0" smtClean="0">
                <a:solidFill>
                  <a:schemeClr val="accent5">
                    <a:lumMod val="75000"/>
                  </a:schemeClr>
                </a:solidFill>
              </a:rPr>
              <a:t>. GOI officials and State Govt. officials within district (not in Home AC)</a:t>
            </a:r>
          </a:p>
          <a:p>
            <a:pPr algn="just" eaLnBrk="1" fontAlgn="auto" hangingPunct="1">
              <a:spcAft>
                <a:spcPts val="0"/>
              </a:spcAft>
              <a:defRPr/>
            </a:pPr>
            <a:r>
              <a:rPr lang="en-US" sz="3000" dirty="0" smtClean="0">
                <a:solidFill>
                  <a:schemeClr val="accent5">
                    <a:lumMod val="75000"/>
                  </a:schemeClr>
                </a:solidFill>
              </a:rPr>
              <a:t>Members of NSS and Bharat Scouts.</a:t>
            </a:r>
          </a:p>
          <a:p>
            <a:pPr algn="just" eaLnBrk="1" fontAlgn="auto" hangingPunct="1">
              <a:spcAft>
                <a:spcPts val="0"/>
              </a:spcAft>
              <a:defRPr/>
            </a:pPr>
            <a:r>
              <a:rPr lang="en-US" sz="3000" dirty="0" smtClean="0">
                <a:solidFill>
                  <a:schemeClr val="accent5">
                    <a:lumMod val="75000"/>
                  </a:schemeClr>
                </a:solidFill>
              </a:rPr>
              <a:t>Serving State Govt. officials from other states.</a:t>
            </a:r>
          </a:p>
          <a:p>
            <a:pPr algn="just" eaLnBrk="1" fontAlgn="auto" hangingPunct="1">
              <a:spcAft>
                <a:spcPts val="0"/>
              </a:spcAft>
              <a:defRPr/>
            </a:pPr>
            <a:r>
              <a:rPr lang="en-US" sz="3000" dirty="0" smtClean="0">
                <a:solidFill>
                  <a:schemeClr val="accent5">
                    <a:lumMod val="75000"/>
                  </a:schemeClr>
                </a:solidFill>
              </a:rPr>
              <a:t>Sr. Dn. members of NCC</a:t>
            </a:r>
          </a:p>
          <a:p>
            <a:pPr algn="just" eaLnBrk="1" fontAlgn="auto" hangingPunct="1">
              <a:spcAft>
                <a:spcPts val="0"/>
              </a:spcAft>
              <a:defRPr/>
            </a:pPr>
            <a:r>
              <a:rPr lang="en-US" sz="3000" dirty="0" smtClean="0">
                <a:solidFill>
                  <a:schemeClr val="accent5">
                    <a:lumMod val="75000"/>
                  </a:schemeClr>
                </a:solidFill>
              </a:rPr>
              <a:t>Individual volunteers selected by ECI.</a:t>
            </a:r>
          </a:p>
          <a:p>
            <a:pPr eaLnBrk="1" fontAlgn="auto" hangingPunct="1">
              <a:spcAft>
                <a:spcPts val="0"/>
              </a:spcAft>
              <a:buFont typeface="Arial" pitchFamily="34" charset="0"/>
              <a:buNone/>
              <a:defRPr/>
            </a:pPr>
            <a:r>
              <a:rPr lang="en-US" b="1" dirty="0" smtClean="0">
                <a:solidFill>
                  <a:schemeClr val="accent5">
                    <a:lumMod val="75000"/>
                  </a:schemeClr>
                </a:solidFill>
              </a:rPr>
              <a:t> </a:t>
            </a:r>
            <a:endParaRPr lang="en-US" dirty="0" smtClean="0">
              <a:solidFill>
                <a:schemeClr val="accent5">
                  <a:lumMod val="75000"/>
                </a:schemeClr>
              </a:solidFill>
            </a:endParaRPr>
          </a:p>
          <a:p>
            <a:pPr eaLnBrk="1" fontAlgn="auto" hangingPunct="1">
              <a:spcAft>
                <a:spcPts val="0"/>
              </a:spcAft>
              <a:defRPr/>
            </a:pPr>
            <a:endParaRPr lang="en-US"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E086A275-DBFE-49C3-B0D0-62C6DA6FD8C0}" type="slidenum">
              <a:rPr lang="en-US"/>
              <a:pPr>
                <a:defRPr/>
              </a:pPr>
              <a:t>10</a:t>
            </a:fld>
            <a:endParaRPr lang="en-US"/>
          </a:p>
        </p:txBody>
      </p:sp>
    </p:spTree>
    <p:extLst>
      <p:ext uri="{BB962C8B-B14F-4D97-AF65-F5344CB8AC3E}">
        <p14:creationId xmlns:p14="http://schemas.microsoft.com/office/powerpoint/2010/main" val="3180226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639762"/>
          </a:xfrm>
        </p:spPr>
        <p:txBody>
          <a:bodyPr/>
          <a:lstStyle/>
          <a:p>
            <a:pPr eaLnBrk="1" hangingPunct="1"/>
            <a:r>
              <a:rPr lang="en-US" sz="3200" b="1" smtClean="0">
                <a:solidFill>
                  <a:srgbClr val="FF0000"/>
                </a:solidFill>
              </a:rPr>
              <a:t>Photo Identity Cards etc</a:t>
            </a:r>
            <a:endParaRPr lang="en-US" sz="3200" smtClean="0">
              <a:solidFill>
                <a:srgbClr val="FF0000"/>
              </a:solidFill>
            </a:endParaRPr>
          </a:p>
        </p:txBody>
      </p:sp>
      <p:sp>
        <p:nvSpPr>
          <p:cNvPr id="3" name="Content Placeholder 2"/>
          <p:cNvSpPr>
            <a:spLocks noGrp="1"/>
          </p:cNvSpPr>
          <p:nvPr>
            <p:ph idx="1"/>
          </p:nvPr>
        </p:nvSpPr>
        <p:spPr>
          <a:xfrm>
            <a:off x="457200" y="990600"/>
            <a:ext cx="8229600" cy="5867400"/>
          </a:xfrm>
        </p:spPr>
        <p:txBody>
          <a:bodyPr rtlCol="0">
            <a:normAutofit fontScale="77500" lnSpcReduction="20000"/>
          </a:bodyPr>
          <a:lstStyle/>
          <a:p>
            <a:pPr algn="just" eaLnBrk="1" fontAlgn="auto" hangingPunct="1">
              <a:spcAft>
                <a:spcPts val="0"/>
              </a:spcAft>
              <a:defRPr/>
            </a:pPr>
            <a:r>
              <a:rPr lang="en-US" sz="3100" dirty="0" smtClean="0">
                <a:solidFill>
                  <a:schemeClr val="accent5">
                    <a:lumMod val="75000"/>
                  </a:schemeClr>
                </a:solidFill>
              </a:rPr>
              <a:t>Photo identity card in the prescribed format be issued by DEO/RO to </a:t>
            </a:r>
            <a:r>
              <a:rPr lang="en-US" sz="3100" dirty="0" err="1" smtClean="0">
                <a:solidFill>
                  <a:schemeClr val="accent5">
                    <a:lumMod val="75000"/>
                  </a:schemeClr>
                </a:solidFill>
              </a:rPr>
              <a:t>PrO</a:t>
            </a:r>
            <a:r>
              <a:rPr lang="en-US" sz="3100" dirty="0" smtClean="0">
                <a:solidFill>
                  <a:schemeClr val="accent5">
                    <a:lumMod val="75000"/>
                  </a:schemeClr>
                </a:solidFill>
              </a:rPr>
              <a:t> / PO / Counting Supervisors / Assistants, Camera / Video Supervisors/ BLO/ Voter Assistance Booth Staff/ All other staff associated with polling booth. Capturing of photographs of personnel at the time of first training be arranged. (ECI No. 464/Inst./2007/PLN-I dated 12-10-07)</a:t>
            </a:r>
          </a:p>
          <a:p>
            <a:pPr algn="just" eaLnBrk="1" fontAlgn="auto" hangingPunct="1">
              <a:spcAft>
                <a:spcPts val="0"/>
              </a:spcAft>
              <a:defRPr/>
            </a:pPr>
            <a:r>
              <a:rPr lang="en-US" sz="3100" dirty="0" smtClean="0">
                <a:solidFill>
                  <a:schemeClr val="accent5">
                    <a:lumMod val="75000"/>
                  </a:schemeClr>
                </a:solidFill>
              </a:rPr>
              <a:t>Polling Parties to </a:t>
            </a:r>
            <a:r>
              <a:rPr lang="en-US" sz="3100" b="1" dirty="0" smtClean="0">
                <a:solidFill>
                  <a:schemeClr val="accent5">
                    <a:lumMod val="75000"/>
                  </a:schemeClr>
                </a:solidFill>
              </a:rPr>
              <a:t>stay at polling stations</a:t>
            </a:r>
            <a:r>
              <a:rPr lang="en-US" sz="3100" dirty="0" smtClean="0">
                <a:solidFill>
                  <a:schemeClr val="accent5">
                    <a:lumMod val="75000"/>
                  </a:schemeClr>
                </a:solidFill>
              </a:rPr>
              <a:t> itself - In no case they may be allowed to stay at the residence of any private person.</a:t>
            </a:r>
          </a:p>
          <a:p>
            <a:pPr algn="just" eaLnBrk="1" fontAlgn="auto" hangingPunct="1">
              <a:spcAft>
                <a:spcPts val="0"/>
              </a:spcAft>
              <a:defRPr/>
            </a:pPr>
            <a:r>
              <a:rPr lang="en-US" sz="3100" dirty="0" smtClean="0">
                <a:solidFill>
                  <a:schemeClr val="accent5">
                    <a:lumMod val="75000"/>
                  </a:schemeClr>
                </a:solidFill>
              </a:rPr>
              <a:t>Arrangements for </a:t>
            </a:r>
            <a:r>
              <a:rPr lang="en-US" sz="3100" b="1" dirty="0" smtClean="0">
                <a:solidFill>
                  <a:schemeClr val="accent5">
                    <a:lumMod val="75000"/>
                  </a:schemeClr>
                </a:solidFill>
              </a:rPr>
              <a:t>shelter</a:t>
            </a:r>
            <a:r>
              <a:rPr lang="en-US" sz="3100" dirty="0" smtClean="0">
                <a:solidFill>
                  <a:schemeClr val="accent5">
                    <a:lumMod val="75000"/>
                  </a:schemeClr>
                </a:solidFill>
              </a:rPr>
              <a:t> and drinking </a:t>
            </a:r>
            <a:r>
              <a:rPr lang="en-US" sz="3100" b="1" dirty="0" smtClean="0">
                <a:solidFill>
                  <a:schemeClr val="accent5">
                    <a:lumMod val="75000"/>
                  </a:schemeClr>
                </a:solidFill>
              </a:rPr>
              <a:t>water</a:t>
            </a:r>
            <a:r>
              <a:rPr lang="en-US" sz="3100" dirty="0" smtClean="0">
                <a:solidFill>
                  <a:schemeClr val="accent5">
                    <a:lumMod val="75000"/>
                  </a:schemeClr>
                </a:solidFill>
              </a:rPr>
              <a:t> for polling personnel/ voters.</a:t>
            </a:r>
          </a:p>
          <a:p>
            <a:pPr algn="just" eaLnBrk="1" fontAlgn="auto" hangingPunct="1">
              <a:spcAft>
                <a:spcPts val="0"/>
              </a:spcAft>
              <a:defRPr/>
            </a:pPr>
            <a:r>
              <a:rPr lang="en-US" sz="3100" dirty="0" smtClean="0">
                <a:solidFill>
                  <a:schemeClr val="accent5">
                    <a:lumMod val="75000"/>
                  </a:schemeClr>
                </a:solidFill>
              </a:rPr>
              <a:t>Training sessions for teaching staff be conducted on holidays or after working hours. [ECI's No. 509/65/2003/ J.S.I. dt. 28.1.08]</a:t>
            </a:r>
          </a:p>
          <a:p>
            <a:pPr algn="just" eaLnBrk="1" fontAlgn="auto" hangingPunct="1">
              <a:spcAft>
                <a:spcPts val="0"/>
              </a:spcAft>
              <a:defRPr/>
            </a:pPr>
            <a:r>
              <a:rPr lang="en-US" sz="3100" dirty="0" smtClean="0">
                <a:solidFill>
                  <a:schemeClr val="accent5">
                    <a:lumMod val="75000"/>
                  </a:schemeClr>
                </a:solidFill>
              </a:rPr>
              <a:t>In case, the polling personnel is not a voter he should be enrolled in the roll and EPIC be issued - DEO should ensure it to sponsoring authority.</a:t>
            </a:r>
          </a:p>
          <a:p>
            <a:pPr algn="just" eaLnBrk="1" fontAlgn="auto" hangingPunct="1">
              <a:spcAft>
                <a:spcPts val="0"/>
              </a:spcAft>
              <a:defRPr/>
            </a:pPr>
            <a:r>
              <a:rPr lang="en-US" sz="3100" dirty="0" smtClean="0">
                <a:solidFill>
                  <a:schemeClr val="accent5">
                    <a:lumMod val="75000"/>
                  </a:schemeClr>
                </a:solidFill>
              </a:rPr>
              <a:t>Micro Observer should, be enrolled as voter and EPIC issued.</a:t>
            </a:r>
          </a:p>
          <a:p>
            <a:pPr algn="just" eaLnBrk="1" fontAlgn="auto" hangingPunct="1">
              <a:spcAft>
                <a:spcPts val="0"/>
              </a:spcAft>
              <a:buFont typeface="Arial" pitchFamily="34" charset="0"/>
              <a:buNone/>
              <a:defRPr/>
            </a:pPr>
            <a:endParaRPr lang="en-US" sz="2800"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CE88CB08-93B0-4470-A0BC-15FAD1C5428B}" type="slidenum">
              <a:rPr lang="en-US"/>
              <a:pPr>
                <a:defRPr/>
              </a:pPr>
              <a:t>11</a:t>
            </a:fld>
            <a:endParaRPr lang="en-US"/>
          </a:p>
        </p:txBody>
      </p:sp>
    </p:spTree>
    <p:extLst>
      <p:ext uri="{BB962C8B-B14F-4D97-AF65-F5344CB8AC3E}">
        <p14:creationId xmlns:p14="http://schemas.microsoft.com/office/powerpoint/2010/main" val="224162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rtlCol="0">
            <a:normAutofit fontScale="90000"/>
          </a:bodyPr>
          <a:lstStyle/>
          <a:p>
            <a:pPr eaLnBrk="1" fontAlgn="auto" hangingPunct="1">
              <a:spcAft>
                <a:spcPts val="0"/>
              </a:spcAft>
              <a:defRPr/>
            </a:pPr>
            <a:r>
              <a:rPr lang="en-US" sz="3200" b="1" dirty="0" smtClean="0"/>
              <a:t/>
            </a:r>
            <a:br>
              <a:rPr lang="en-US" sz="3200" b="1" dirty="0" smtClean="0"/>
            </a:br>
            <a:r>
              <a:rPr lang="en-US" sz="3200" b="1" dirty="0" smtClean="0">
                <a:solidFill>
                  <a:srgbClr val="FF0000"/>
                </a:solidFill>
              </a:rPr>
              <a:t>Polling personnel welfare measures</a:t>
            </a:r>
            <a:br>
              <a:rPr lang="en-US" sz="3200" b="1" dirty="0" smtClean="0">
                <a:solidFill>
                  <a:srgbClr val="FF0000"/>
                </a:solidFill>
              </a:rPr>
            </a:br>
            <a:r>
              <a:rPr lang="en-US" sz="2800" dirty="0" smtClean="0">
                <a:solidFill>
                  <a:srgbClr val="FF0000"/>
                </a:solidFill>
              </a:rPr>
              <a:t>(ECI No. 464/INST/2008/EPS dt. 12.9.2008)</a:t>
            </a:r>
            <a:r>
              <a:rPr lang="en-US" sz="2800" b="1" dirty="0" smtClean="0">
                <a:solidFill>
                  <a:srgbClr val="FF0000"/>
                </a:solidFill>
              </a:rPr>
              <a:t> </a:t>
            </a:r>
            <a:r>
              <a:rPr lang="en-US" sz="2800" dirty="0" smtClean="0">
                <a:solidFill>
                  <a:srgbClr val="FF0000"/>
                </a:solidFill>
              </a:rPr>
              <a:t/>
            </a:r>
            <a:br>
              <a:rPr lang="en-US" sz="2800" dirty="0" smtClean="0">
                <a:solidFill>
                  <a:srgbClr val="FF0000"/>
                </a:solidFill>
              </a:rPr>
            </a:br>
            <a:r>
              <a:rPr lang="en-US" sz="3200" b="1" dirty="0" smtClean="0"/>
              <a:t/>
            </a:r>
            <a:br>
              <a:rPr lang="en-US" sz="3200" b="1" dirty="0" smtClean="0"/>
            </a:br>
            <a:r>
              <a:rPr lang="en-US" sz="3200" b="1" dirty="0" smtClean="0"/>
              <a:t> </a:t>
            </a:r>
            <a:endParaRPr lang="en-US" sz="3200" dirty="0"/>
          </a:p>
        </p:txBody>
      </p:sp>
      <p:sp>
        <p:nvSpPr>
          <p:cNvPr id="3" name="Content Placeholder 2"/>
          <p:cNvSpPr>
            <a:spLocks noGrp="1"/>
          </p:cNvSpPr>
          <p:nvPr>
            <p:ph idx="1"/>
          </p:nvPr>
        </p:nvSpPr>
        <p:spPr>
          <a:xfrm>
            <a:off x="457200" y="1295400"/>
            <a:ext cx="8229600" cy="4830763"/>
          </a:xfrm>
        </p:spPr>
        <p:txBody>
          <a:bodyPr rtlCol="0">
            <a:normAutofit/>
          </a:bodyPr>
          <a:lstStyle/>
          <a:p>
            <a:pPr lvl="1" algn="just" eaLnBrk="1" fontAlgn="auto" hangingPunct="1">
              <a:spcAft>
                <a:spcPts val="0"/>
              </a:spcAft>
              <a:buFont typeface="Arial" pitchFamily="34" charset="0"/>
              <a:buChar char="•"/>
              <a:defRPr/>
            </a:pPr>
            <a:r>
              <a:rPr lang="en-US" dirty="0" smtClean="0">
                <a:solidFill>
                  <a:schemeClr val="accent5">
                    <a:lumMod val="75000"/>
                  </a:schemeClr>
                </a:solidFill>
              </a:rPr>
              <a:t>Senior officer as nodal officer to coordinate and supervise welfare measures.</a:t>
            </a:r>
            <a:endParaRPr lang="en-US" sz="2400" dirty="0" smtClean="0">
              <a:solidFill>
                <a:schemeClr val="accent5">
                  <a:lumMod val="75000"/>
                </a:schemeClr>
              </a:solidFill>
            </a:endParaRPr>
          </a:p>
          <a:p>
            <a:pPr lvl="1" algn="just" eaLnBrk="1" fontAlgn="auto" hangingPunct="1">
              <a:spcAft>
                <a:spcPts val="0"/>
              </a:spcAft>
              <a:buFont typeface="Arial" pitchFamily="34" charset="0"/>
              <a:buChar char="•"/>
              <a:defRPr/>
            </a:pPr>
            <a:r>
              <a:rPr lang="en-US" dirty="0" smtClean="0">
                <a:solidFill>
                  <a:schemeClr val="accent5">
                    <a:lumMod val="75000"/>
                  </a:schemeClr>
                </a:solidFill>
              </a:rPr>
              <a:t>Proper arrangement of basic amenities at training venues, dispersal </a:t>
            </a:r>
            <a:r>
              <a:rPr lang="en-US" dirty="0" err="1" smtClean="0">
                <a:solidFill>
                  <a:schemeClr val="accent5">
                    <a:lumMod val="75000"/>
                  </a:schemeClr>
                </a:solidFill>
              </a:rPr>
              <a:t>centres</a:t>
            </a:r>
            <a:r>
              <a:rPr lang="en-US" dirty="0" smtClean="0">
                <a:solidFill>
                  <a:schemeClr val="accent5">
                    <a:lumMod val="75000"/>
                  </a:schemeClr>
                </a:solidFill>
              </a:rPr>
              <a:t>/reception </a:t>
            </a:r>
            <a:r>
              <a:rPr lang="en-US" dirty="0" err="1" smtClean="0">
                <a:solidFill>
                  <a:schemeClr val="accent5">
                    <a:lumMod val="75000"/>
                  </a:schemeClr>
                </a:solidFill>
              </a:rPr>
              <a:t>centres</a:t>
            </a:r>
            <a:r>
              <a:rPr lang="en-US" dirty="0" smtClean="0">
                <a:solidFill>
                  <a:schemeClr val="accent5">
                    <a:lumMod val="75000"/>
                  </a:schemeClr>
                </a:solidFill>
              </a:rPr>
              <a:t>.</a:t>
            </a:r>
            <a:endParaRPr lang="en-US" sz="2400" dirty="0" smtClean="0">
              <a:solidFill>
                <a:schemeClr val="accent5">
                  <a:lumMod val="75000"/>
                </a:schemeClr>
              </a:solidFill>
            </a:endParaRPr>
          </a:p>
          <a:p>
            <a:pPr lvl="1" algn="just" eaLnBrk="1" fontAlgn="auto" hangingPunct="1">
              <a:spcAft>
                <a:spcPts val="0"/>
              </a:spcAft>
              <a:buFont typeface="Arial" pitchFamily="34" charset="0"/>
              <a:buChar char="•"/>
              <a:defRPr/>
            </a:pPr>
            <a:r>
              <a:rPr lang="en-US" dirty="0" smtClean="0">
                <a:solidFill>
                  <a:schemeClr val="accent5">
                    <a:lumMod val="75000"/>
                  </a:schemeClr>
                </a:solidFill>
              </a:rPr>
              <a:t>Refreshment arrangements - on payment or otherwise</a:t>
            </a:r>
            <a:endParaRPr lang="en-US" sz="2400" dirty="0" smtClean="0">
              <a:solidFill>
                <a:schemeClr val="accent5">
                  <a:lumMod val="75000"/>
                </a:schemeClr>
              </a:solidFill>
            </a:endParaRPr>
          </a:p>
          <a:p>
            <a:pPr lvl="1" algn="just" eaLnBrk="1" fontAlgn="auto" hangingPunct="1">
              <a:spcAft>
                <a:spcPts val="0"/>
              </a:spcAft>
              <a:buFont typeface="Arial" pitchFamily="34" charset="0"/>
              <a:buChar char="•"/>
              <a:defRPr/>
            </a:pPr>
            <a:r>
              <a:rPr lang="en-US" dirty="0" smtClean="0">
                <a:solidFill>
                  <a:schemeClr val="accent5">
                    <a:lumMod val="75000"/>
                  </a:schemeClr>
                </a:solidFill>
              </a:rPr>
              <a:t>Basic amenities at polling stations and </a:t>
            </a:r>
            <a:endParaRPr lang="en-US" sz="2400" dirty="0" smtClean="0">
              <a:solidFill>
                <a:schemeClr val="accent5">
                  <a:lumMod val="75000"/>
                </a:schemeClr>
              </a:solidFill>
            </a:endParaRPr>
          </a:p>
          <a:p>
            <a:pPr lvl="1" algn="just" eaLnBrk="1" fontAlgn="auto" hangingPunct="1">
              <a:spcAft>
                <a:spcPts val="0"/>
              </a:spcAft>
              <a:buFont typeface="Arial" pitchFamily="34" charset="0"/>
              <a:buChar char="•"/>
              <a:defRPr/>
            </a:pPr>
            <a:r>
              <a:rPr lang="en-US" dirty="0" smtClean="0">
                <a:solidFill>
                  <a:schemeClr val="accent5">
                    <a:lumMod val="75000"/>
                  </a:schemeClr>
                </a:solidFill>
              </a:rPr>
              <a:t>Health care/first aid.</a:t>
            </a:r>
            <a:endParaRPr lang="en-US" sz="2400" dirty="0" smtClean="0">
              <a:solidFill>
                <a:schemeClr val="accent5">
                  <a:lumMod val="75000"/>
                </a:schemeClr>
              </a:solidFill>
            </a:endParaRPr>
          </a:p>
          <a:p>
            <a:pPr eaLnBrk="1" fontAlgn="auto" hangingPunct="1">
              <a:spcAft>
                <a:spcPts val="0"/>
              </a:spcAft>
              <a:defRPr/>
            </a:pPr>
            <a:endParaRPr lang="en-US" sz="2800"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236D6107-993E-424A-A0C6-5B620D4137ED}" type="slidenum">
              <a:rPr lang="en-US"/>
              <a:pPr>
                <a:defRPr/>
              </a:pPr>
              <a:t>12</a:t>
            </a:fld>
            <a:endParaRPr lang="en-US"/>
          </a:p>
        </p:txBody>
      </p:sp>
    </p:spTree>
    <p:extLst>
      <p:ext uri="{BB962C8B-B14F-4D97-AF65-F5344CB8AC3E}">
        <p14:creationId xmlns:p14="http://schemas.microsoft.com/office/powerpoint/2010/main" val="404053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rtlCol="0">
            <a:normAutofit fontScale="90000"/>
          </a:bodyPr>
          <a:lstStyle/>
          <a:p>
            <a:pPr eaLnBrk="1" fontAlgn="auto" hangingPunct="1">
              <a:spcAft>
                <a:spcPts val="0"/>
              </a:spcAft>
              <a:defRPr/>
            </a:pPr>
            <a:r>
              <a:rPr lang="en-US" sz="2800" b="1" dirty="0" smtClean="0"/>
              <a:t/>
            </a:r>
            <a:br>
              <a:rPr lang="en-US" sz="2800" b="1" dirty="0" smtClean="0"/>
            </a:br>
            <a:r>
              <a:rPr lang="en-US" sz="2800" b="1" dirty="0" smtClean="0">
                <a:solidFill>
                  <a:srgbClr val="FF0000"/>
                </a:solidFill>
              </a:rPr>
              <a:t>Ex-Gratia Compensation in case polling personnel dies</a:t>
            </a:r>
            <a:br>
              <a:rPr lang="en-US" sz="2800" b="1" dirty="0" smtClean="0">
                <a:solidFill>
                  <a:srgbClr val="FF0000"/>
                </a:solidFill>
              </a:rPr>
            </a:br>
            <a:r>
              <a:rPr lang="en-US" sz="2400" dirty="0" smtClean="0">
                <a:solidFill>
                  <a:srgbClr val="FF0000"/>
                </a:solidFill>
              </a:rPr>
              <a:t> meaning of "election duty" (ECI's No. 218/6/2006/EPS dt. 5.11.2008)– </a:t>
            </a:r>
            <a:br>
              <a:rPr lang="en-US" sz="2400" dirty="0" smtClean="0">
                <a:solidFill>
                  <a:srgbClr val="FF0000"/>
                </a:solidFill>
              </a:rPr>
            </a:br>
            <a:r>
              <a:rPr lang="en-US" sz="2800" dirty="0" smtClean="0"/>
              <a:t> </a:t>
            </a:r>
            <a:endParaRPr lang="en-US" sz="2800" dirty="0"/>
          </a:p>
        </p:txBody>
      </p:sp>
      <p:sp>
        <p:nvSpPr>
          <p:cNvPr id="3" name="Content Placeholder 2"/>
          <p:cNvSpPr>
            <a:spLocks noGrp="1"/>
          </p:cNvSpPr>
          <p:nvPr>
            <p:ph idx="1"/>
          </p:nvPr>
        </p:nvSpPr>
        <p:spPr/>
        <p:txBody>
          <a:bodyPr rtlCol="0">
            <a:normAutofit/>
          </a:bodyPr>
          <a:lstStyle/>
          <a:p>
            <a:pPr algn="just" eaLnBrk="1" fontAlgn="auto" hangingPunct="1">
              <a:spcAft>
                <a:spcPts val="0"/>
              </a:spcAft>
              <a:defRPr/>
            </a:pPr>
            <a:r>
              <a:rPr lang="en-US" sz="2800" dirty="0" smtClean="0">
                <a:solidFill>
                  <a:schemeClr val="accent5">
                    <a:lumMod val="75000"/>
                  </a:schemeClr>
                </a:solidFill>
              </a:rPr>
              <a:t>A person to be considered on election duty as soon as he leaves his residence/office to report for any election related duty including training and until he reaches back his residence/office after performance of his election duty - There should be a causal connection between occurrence of death/injury and the election duty.</a:t>
            </a:r>
          </a:p>
          <a:p>
            <a:pPr algn="just" eaLnBrk="1" fontAlgn="auto" hangingPunct="1">
              <a:spcAft>
                <a:spcPts val="0"/>
              </a:spcAft>
              <a:defRPr/>
            </a:pPr>
            <a:r>
              <a:rPr lang="en-US" sz="2800" dirty="0" smtClean="0">
                <a:solidFill>
                  <a:schemeClr val="accent5">
                    <a:lumMod val="75000"/>
                  </a:schemeClr>
                </a:solidFill>
              </a:rPr>
              <a:t>In relation to Women personnel, all instructions of ECI and court orders to be complied</a:t>
            </a:r>
          </a:p>
          <a:p>
            <a:pPr algn="just" eaLnBrk="1" fontAlgn="auto" hangingPunct="1">
              <a:spcAft>
                <a:spcPts val="0"/>
              </a:spcAft>
              <a:defRPr/>
            </a:pPr>
            <a:endParaRPr lang="en-US" sz="2800"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AFEEE39D-5D79-4B64-9098-019D0ED05CB3}" type="slidenum">
              <a:rPr lang="en-US"/>
              <a:pPr>
                <a:defRPr/>
              </a:pPr>
              <a:t>13</a:t>
            </a:fld>
            <a:endParaRPr lang="en-US"/>
          </a:p>
        </p:txBody>
      </p:sp>
    </p:spTree>
    <p:extLst>
      <p:ext uri="{BB962C8B-B14F-4D97-AF65-F5344CB8AC3E}">
        <p14:creationId xmlns:p14="http://schemas.microsoft.com/office/powerpoint/2010/main" val="139516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rtlCol="0">
            <a:normAutofit lnSpcReduction="10000"/>
          </a:bodyPr>
          <a:lstStyle/>
          <a:p>
            <a:pPr eaLnBrk="1" fontAlgn="auto" hangingPunct="1">
              <a:spcAft>
                <a:spcPts val="0"/>
              </a:spcAft>
              <a:buFont typeface="Arial" pitchFamily="34" charset="0"/>
              <a:buNone/>
              <a:defRPr/>
            </a:pPr>
            <a:r>
              <a:rPr lang="en-US" sz="2800" b="1" dirty="0" smtClean="0">
                <a:solidFill>
                  <a:srgbClr val="FF0000"/>
                </a:solidFill>
              </a:rPr>
              <a:t>IMPORTANT ECI INSTRUCTIONS</a:t>
            </a:r>
          </a:p>
          <a:p>
            <a:pPr eaLnBrk="1" fontAlgn="auto" hangingPunct="1">
              <a:spcAft>
                <a:spcPts val="0"/>
              </a:spcAft>
              <a:buFont typeface="Arial" pitchFamily="34" charset="0"/>
              <a:buNone/>
              <a:defRPr/>
            </a:pPr>
            <a:r>
              <a:rPr lang="en-US" sz="2400" dirty="0" smtClean="0">
                <a:sym typeface="Wingdings"/>
              </a:rPr>
              <a:t></a:t>
            </a:r>
            <a:r>
              <a:rPr lang="en-US" sz="2400" dirty="0" smtClean="0"/>
              <a:t>	Section 26 and 159 of R.P. Act 1951, R. 53 of CE Rules 1961 and Ch. III of R.O. Hand Book,</a:t>
            </a:r>
          </a:p>
          <a:p>
            <a:pPr eaLnBrk="1" fontAlgn="auto" hangingPunct="1">
              <a:spcAft>
                <a:spcPts val="0"/>
              </a:spcAft>
              <a:buFont typeface="Arial" pitchFamily="34" charset="0"/>
              <a:buNone/>
              <a:defRPr/>
            </a:pPr>
            <a:r>
              <a:rPr lang="en-US" sz="2400" dirty="0" smtClean="0">
                <a:sym typeface="Wingdings"/>
              </a:rPr>
              <a:t></a:t>
            </a:r>
            <a:r>
              <a:rPr lang="en-US" sz="2400" dirty="0" smtClean="0"/>
              <a:t>	ECI's No. 464/Inst/2007/PLN-I dated 08.01.07,</a:t>
            </a:r>
          </a:p>
          <a:p>
            <a:pPr eaLnBrk="1" fontAlgn="auto" hangingPunct="1">
              <a:spcAft>
                <a:spcPts val="0"/>
              </a:spcAft>
              <a:buFont typeface="Arial" pitchFamily="34" charset="0"/>
              <a:buNone/>
              <a:defRPr/>
            </a:pPr>
            <a:r>
              <a:rPr lang="en-US" sz="2400" dirty="0" smtClean="0">
                <a:sym typeface="Wingdings"/>
              </a:rPr>
              <a:t></a:t>
            </a:r>
            <a:r>
              <a:rPr lang="en-US" sz="2400" dirty="0" smtClean="0"/>
              <a:t>	ECI's No. 464/Inst/2007/PLN-I dated 11-12-2007 </a:t>
            </a:r>
          </a:p>
          <a:p>
            <a:pPr eaLnBrk="1" fontAlgn="auto" hangingPunct="1">
              <a:spcAft>
                <a:spcPts val="0"/>
              </a:spcAft>
              <a:buFont typeface="Arial" pitchFamily="34" charset="0"/>
              <a:buNone/>
              <a:defRPr/>
            </a:pPr>
            <a:r>
              <a:rPr lang="en-US" sz="2400" dirty="0" smtClean="0">
                <a:sym typeface="Wingdings"/>
              </a:rPr>
              <a:t></a:t>
            </a:r>
            <a:r>
              <a:rPr lang="en-US" sz="2400" dirty="0" smtClean="0"/>
              <a:t>	ECI's No. 464/KT-LA/ 2008 dated 4.4.2008, </a:t>
            </a:r>
          </a:p>
          <a:p>
            <a:pPr eaLnBrk="1" fontAlgn="auto" hangingPunct="1">
              <a:spcAft>
                <a:spcPts val="0"/>
              </a:spcAft>
              <a:buFont typeface="Arial" pitchFamily="34" charset="0"/>
              <a:buNone/>
              <a:defRPr/>
            </a:pPr>
            <a:r>
              <a:rPr lang="en-US" sz="2400" dirty="0" smtClean="0">
                <a:sym typeface="Wingdings"/>
              </a:rPr>
              <a:t></a:t>
            </a:r>
            <a:r>
              <a:rPr lang="en-US" sz="2400" dirty="0" smtClean="0"/>
              <a:t>	ECI's No. 464/OBS/Misc/2008/PLN-1 dated 27.5.2008, </a:t>
            </a:r>
          </a:p>
          <a:p>
            <a:pPr eaLnBrk="1" fontAlgn="auto" hangingPunct="1">
              <a:spcAft>
                <a:spcPts val="0"/>
              </a:spcAft>
              <a:buFont typeface="Arial" pitchFamily="34" charset="0"/>
              <a:buNone/>
              <a:defRPr/>
            </a:pPr>
            <a:r>
              <a:rPr lang="en-US" sz="2400" dirty="0" smtClean="0">
                <a:sym typeface="Wingdings"/>
              </a:rPr>
              <a:t></a:t>
            </a:r>
            <a:r>
              <a:rPr lang="en-US" sz="2400" dirty="0" smtClean="0"/>
              <a:t>	ECI's No. 437/6/2006/PLN-II dated 6.11.2006, </a:t>
            </a:r>
          </a:p>
          <a:p>
            <a:pPr eaLnBrk="1" fontAlgn="auto" hangingPunct="1">
              <a:spcAft>
                <a:spcPts val="0"/>
              </a:spcAft>
              <a:buFont typeface="Arial" pitchFamily="34" charset="0"/>
              <a:buNone/>
              <a:defRPr/>
            </a:pPr>
            <a:r>
              <a:rPr lang="en-US" sz="2400" dirty="0" smtClean="0">
                <a:sym typeface="Wingdings"/>
              </a:rPr>
              <a:t></a:t>
            </a:r>
            <a:r>
              <a:rPr lang="en-US" sz="2400" dirty="0" smtClean="0"/>
              <a:t>	ECI's No. 464/INST/2007/PLN-I dated 12.10.2007 </a:t>
            </a:r>
          </a:p>
          <a:p>
            <a:pPr eaLnBrk="1" fontAlgn="auto" hangingPunct="1">
              <a:spcAft>
                <a:spcPts val="0"/>
              </a:spcAft>
              <a:buFont typeface="Arial" pitchFamily="34" charset="0"/>
              <a:buNone/>
              <a:defRPr/>
            </a:pPr>
            <a:r>
              <a:rPr lang="en-US" sz="2400" dirty="0" smtClean="0">
                <a:sym typeface="Wingdings"/>
              </a:rPr>
              <a:t></a:t>
            </a:r>
            <a:r>
              <a:rPr lang="en-US" sz="2400" dirty="0" smtClean="0"/>
              <a:t>	ECI's No. 464/INST/2008/EPS dt. 19.9.2008 and 26.12.2008</a:t>
            </a:r>
          </a:p>
          <a:p>
            <a:pPr eaLnBrk="1" fontAlgn="auto" hangingPunct="1">
              <a:spcAft>
                <a:spcPts val="0"/>
              </a:spcAft>
              <a:buFont typeface="Arial" pitchFamily="34" charset="0"/>
              <a:buNone/>
              <a:defRPr/>
            </a:pPr>
            <a:r>
              <a:rPr lang="en-US" sz="2400" dirty="0" smtClean="0">
                <a:sym typeface="Wingdings"/>
              </a:rPr>
              <a:t></a:t>
            </a:r>
            <a:r>
              <a:rPr lang="en-US" sz="2400" dirty="0" smtClean="0"/>
              <a:t>	ECI's No. 464/INST/2008/EPS 12.9.2008)</a:t>
            </a:r>
          </a:p>
          <a:p>
            <a:pPr eaLnBrk="1" fontAlgn="auto" hangingPunct="1">
              <a:spcAft>
                <a:spcPts val="0"/>
              </a:spcAft>
              <a:defRPr/>
            </a:pPr>
            <a:endParaRPr lang="en-US" sz="2400" dirty="0"/>
          </a:p>
        </p:txBody>
      </p:sp>
      <p:sp>
        <p:nvSpPr>
          <p:cNvPr id="4" name="Slide Number Placeholder 3"/>
          <p:cNvSpPr>
            <a:spLocks noGrp="1"/>
          </p:cNvSpPr>
          <p:nvPr>
            <p:ph type="sldNum" sz="quarter" idx="12"/>
          </p:nvPr>
        </p:nvSpPr>
        <p:spPr/>
        <p:txBody>
          <a:bodyPr/>
          <a:lstStyle/>
          <a:p>
            <a:pPr>
              <a:defRPr/>
            </a:pPr>
            <a:fld id="{84549D10-D05C-460F-A287-F102A8794038}" type="slidenum">
              <a:rPr lang="en-US"/>
              <a:pPr>
                <a:defRPr/>
              </a:pPr>
              <a:t>14</a:t>
            </a:fld>
            <a:endParaRPr lang="en-US"/>
          </a:p>
        </p:txBody>
      </p:sp>
    </p:spTree>
    <p:extLst>
      <p:ext uri="{BB962C8B-B14F-4D97-AF65-F5344CB8AC3E}">
        <p14:creationId xmlns:p14="http://schemas.microsoft.com/office/powerpoint/2010/main" val="2297672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p:txBody>
          <a:bodyPr/>
          <a:lstStyle/>
          <a:p>
            <a:pPr algn="ctr" eaLnBrk="1" hangingPunct="1"/>
            <a:endParaRPr lang="en-US" sz="4000" smtClean="0"/>
          </a:p>
          <a:p>
            <a:pPr algn="ctr" eaLnBrk="1" hangingPunct="1"/>
            <a:endParaRPr lang="en-US" sz="4000" smtClean="0"/>
          </a:p>
          <a:p>
            <a:pPr algn="ctr" eaLnBrk="1" hangingPunct="1">
              <a:buFont typeface="Arial" pitchFamily="34" charset="0"/>
              <a:buNone/>
            </a:pPr>
            <a:r>
              <a:rPr lang="en-US" sz="4000" b="1" smtClean="0">
                <a:solidFill>
                  <a:srgbClr val="C00000"/>
                </a:solidFill>
              </a:rPr>
              <a:t>DESPATCH ARRANGEMENTS</a:t>
            </a:r>
            <a:endParaRPr lang="en-US" sz="4000" smtClean="0">
              <a:solidFill>
                <a:srgbClr val="C00000"/>
              </a:solidFill>
            </a:endParaRPr>
          </a:p>
          <a:p>
            <a:pPr algn="ctr" eaLnBrk="1" hangingPunct="1"/>
            <a:endParaRPr lang="en-US" sz="4000" smtClean="0"/>
          </a:p>
        </p:txBody>
      </p:sp>
      <p:sp>
        <p:nvSpPr>
          <p:cNvPr id="4" name="Slide Number Placeholder 3"/>
          <p:cNvSpPr>
            <a:spLocks noGrp="1"/>
          </p:cNvSpPr>
          <p:nvPr>
            <p:ph type="sldNum" sz="quarter" idx="12"/>
          </p:nvPr>
        </p:nvSpPr>
        <p:spPr/>
        <p:txBody>
          <a:bodyPr/>
          <a:lstStyle/>
          <a:p>
            <a:pPr>
              <a:defRPr/>
            </a:pPr>
            <a:fld id="{B03DB097-C4C6-4DAE-BC48-DB86FE58793B}" type="slidenum">
              <a:rPr lang="en-US"/>
              <a:pPr>
                <a:defRPr/>
              </a:pPr>
              <a:t>15</a:t>
            </a:fld>
            <a:endParaRPr lang="en-US"/>
          </a:p>
        </p:txBody>
      </p:sp>
    </p:spTree>
    <p:extLst>
      <p:ext uri="{BB962C8B-B14F-4D97-AF65-F5344CB8AC3E}">
        <p14:creationId xmlns:p14="http://schemas.microsoft.com/office/powerpoint/2010/main" val="1229348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rtlCol="0">
            <a:normAutofit fontScale="85000" lnSpcReduction="20000"/>
          </a:bodyPr>
          <a:lstStyle/>
          <a:p>
            <a:pPr algn="just" eaLnBrk="1" fontAlgn="auto" hangingPunct="1">
              <a:spcAft>
                <a:spcPts val="0"/>
              </a:spcAft>
              <a:defRPr/>
            </a:pPr>
            <a:r>
              <a:rPr lang="en-US" sz="2800" b="1" dirty="0" smtClean="0">
                <a:solidFill>
                  <a:srgbClr val="FF0000"/>
                </a:solidFill>
              </a:rPr>
              <a:t>Getting the Polling Parties right</a:t>
            </a:r>
          </a:p>
          <a:p>
            <a:pPr algn="just" eaLnBrk="1" fontAlgn="auto" hangingPunct="1">
              <a:spcAft>
                <a:spcPts val="0"/>
              </a:spcAft>
              <a:defRPr/>
            </a:pPr>
            <a:r>
              <a:rPr lang="en-US" sz="2800" dirty="0" smtClean="0">
                <a:solidFill>
                  <a:schemeClr val="accent5">
                    <a:lumMod val="75000"/>
                  </a:schemeClr>
                </a:solidFill>
              </a:rPr>
              <a:t>Display No. and Name of PSs</a:t>
            </a:r>
          </a:p>
          <a:p>
            <a:pPr algn="just" eaLnBrk="1" fontAlgn="auto" hangingPunct="1">
              <a:spcAft>
                <a:spcPts val="0"/>
              </a:spcAft>
              <a:defRPr/>
            </a:pPr>
            <a:r>
              <a:rPr lang="en-US" sz="2800" dirty="0" smtClean="0">
                <a:solidFill>
                  <a:schemeClr val="accent5">
                    <a:lumMod val="75000"/>
                  </a:schemeClr>
                </a:solidFill>
              </a:rPr>
              <a:t>Check attendance of polling parties  (SO/ Zonal magistrates to help)</a:t>
            </a:r>
          </a:p>
          <a:p>
            <a:pPr algn="just" eaLnBrk="1" fontAlgn="auto" hangingPunct="1">
              <a:spcAft>
                <a:spcPts val="0"/>
              </a:spcAft>
              <a:defRPr/>
            </a:pPr>
            <a:r>
              <a:rPr lang="en-US" sz="2800" dirty="0" smtClean="0">
                <a:solidFill>
                  <a:schemeClr val="accent5">
                    <a:lumMod val="75000"/>
                  </a:schemeClr>
                </a:solidFill>
              </a:rPr>
              <a:t>Introduce all the members of a polling party.</a:t>
            </a:r>
          </a:p>
          <a:p>
            <a:pPr algn="just" eaLnBrk="1" fontAlgn="auto" hangingPunct="1">
              <a:spcAft>
                <a:spcPts val="0"/>
              </a:spcAft>
              <a:defRPr/>
            </a:pPr>
            <a:r>
              <a:rPr lang="en-US" sz="2800" dirty="0" smtClean="0">
                <a:solidFill>
                  <a:schemeClr val="accent5">
                    <a:lumMod val="75000"/>
                  </a:schemeClr>
                </a:solidFill>
              </a:rPr>
              <a:t>Wherever required, replacement of absentee.</a:t>
            </a:r>
          </a:p>
          <a:p>
            <a:pPr algn="just" eaLnBrk="1" fontAlgn="auto" hangingPunct="1">
              <a:spcAft>
                <a:spcPts val="0"/>
              </a:spcAft>
              <a:defRPr/>
            </a:pPr>
            <a:r>
              <a:rPr lang="en-US" sz="2800" dirty="0" smtClean="0">
                <a:solidFill>
                  <a:schemeClr val="accent5">
                    <a:lumMod val="75000"/>
                  </a:schemeClr>
                </a:solidFill>
              </a:rPr>
              <a:t>Third randomization of polling parties in the presence of Observer</a:t>
            </a:r>
          </a:p>
          <a:p>
            <a:pPr algn="just" eaLnBrk="1" fontAlgn="auto" hangingPunct="1">
              <a:spcAft>
                <a:spcPts val="0"/>
              </a:spcAft>
              <a:defRPr/>
            </a:pPr>
            <a:r>
              <a:rPr lang="en-US" sz="2800" dirty="0" smtClean="0">
                <a:solidFill>
                  <a:schemeClr val="accent5">
                    <a:lumMod val="75000"/>
                  </a:schemeClr>
                </a:solidFill>
              </a:rPr>
              <a:t>ID cards for poll personnel</a:t>
            </a:r>
          </a:p>
          <a:p>
            <a:pPr algn="just" eaLnBrk="1" fontAlgn="auto" hangingPunct="1">
              <a:spcAft>
                <a:spcPts val="0"/>
              </a:spcAft>
              <a:defRPr/>
            </a:pPr>
            <a:r>
              <a:rPr lang="en-US" sz="2800" dirty="0" smtClean="0">
                <a:solidFill>
                  <a:schemeClr val="accent5">
                    <a:lumMod val="75000"/>
                  </a:schemeClr>
                </a:solidFill>
              </a:rPr>
              <a:t>Last minute training - Separate counter</a:t>
            </a:r>
          </a:p>
          <a:p>
            <a:pPr algn="just" eaLnBrk="1" fontAlgn="auto" hangingPunct="1">
              <a:spcAft>
                <a:spcPts val="0"/>
              </a:spcAft>
              <a:defRPr/>
            </a:pPr>
            <a:r>
              <a:rPr lang="en-US" sz="2800" dirty="0" smtClean="0">
                <a:solidFill>
                  <a:schemeClr val="accent5">
                    <a:lumMod val="75000"/>
                  </a:schemeClr>
                </a:solidFill>
              </a:rPr>
              <a:t>EVM briefing + Hands - on</a:t>
            </a:r>
          </a:p>
          <a:p>
            <a:pPr algn="just" eaLnBrk="1" fontAlgn="auto" hangingPunct="1">
              <a:spcAft>
                <a:spcPts val="0"/>
              </a:spcAft>
              <a:defRPr/>
            </a:pPr>
            <a:r>
              <a:rPr lang="en-US" sz="2800" dirty="0" smtClean="0">
                <a:solidFill>
                  <a:schemeClr val="accent5">
                    <a:lumMod val="75000"/>
                  </a:schemeClr>
                </a:solidFill>
              </a:rPr>
              <a:t>Non EVM briefing</a:t>
            </a:r>
          </a:p>
          <a:p>
            <a:pPr algn="just" eaLnBrk="1" fontAlgn="auto" hangingPunct="1">
              <a:spcAft>
                <a:spcPts val="0"/>
              </a:spcAft>
              <a:defRPr/>
            </a:pPr>
            <a:r>
              <a:rPr lang="en-US" sz="2800" dirty="0" smtClean="0">
                <a:solidFill>
                  <a:srgbClr val="FF0000"/>
                </a:solidFill>
              </a:rPr>
              <a:t>Ensure that polling material has been received by all the parties - Counter system - AC wise – for material distribution</a:t>
            </a:r>
            <a:endParaRPr lang="en-US" sz="2800" dirty="0" smtClean="0">
              <a:solidFill>
                <a:schemeClr val="accent5">
                  <a:lumMod val="75000"/>
                </a:schemeClr>
              </a:solidFill>
            </a:endParaRPr>
          </a:p>
          <a:p>
            <a:pPr algn="just" eaLnBrk="1" fontAlgn="auto" hangingPunct="1">
              <a:spcAft>
                <a:spcPts val="0"/>
              </a:spcAft>
              <a:defRPr/>
            </a:pPr>
            <a:r>
              <a:rPr lang="en-US" sz="2800" dirty="0" smtClean="0">
                <a:solidFill>
                  <a:schemeClr val="accent5">
                    <a:lumMod val="75000"/>
                  </a:schemeClr>
                </a:solidFill>
              </a:rPr>
              <a:t>Transport cell to be established at the dispersal </a:t>
            </a:r>
            <a:r>
              <a:rPr lang="en-US" sz="2800" dirty="0" err="1" smtClean="0">
                <a:solidFill>
                  <a:schemeClr val="accent5">
                    <a:lumMod val="75000"/>
                  </a:schemeClr>
                </a:solidFill>
              </a:rPr>
              <a:t>centres</a:t>
            </a:r>
            <a:r>
              <a:rPr lang="en-US" sz="2800" dirty="0" smtClean="0">
                <a:solidFill>
                  <a:schemeClr val="accent5">
                    <a:lumMod val="75000"/>
                  </a:schemeClr>
                </a:solidFill>
              </a:rPr>
              <a:t> for the poll parties to depart</a:t>
            </a:r>
          </a:p>
          <a:p>
            <a:pPr algn="just" eaLnBrk="1" fontAlgn="auto" hangingPunct="1">
              <a:spcAft>
                <a:spcPts val="0"/>
              </a:spcAft>
              <a:defRPr/>
            </a:pPr>
            <a:endParaRPr lang="en-US" sz="2800"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D99853EE-DE98-4731-BC18-AB6FCF26C63F}" type="slidenum">
              <a:rPr lang="en-US"/>
              <a:pPr>
                <a:defRPr/>
              </a:pPr>
              <a:t>16</a:t>
            </a:fld>
            <a:endParaRPr lang="en-US"/>
          </a:p>
        </p:txBody>
      </p:sp>
    </p:spTree>
    <p:extLst>
      <p:ext uri="{BB962C8B-B14F-4D97-AF65-F5344CB8AC3E}">
        <p14:creationId xmlns:p14="http://schemas.microsoft.com/office/powerpoint/2010/main" val="665778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15000"/>
          </a:xfrm>
        </p:spPr>
        <p:txBody>
          <a:bodyPr rtlCol="0">
            <a:normAutofit fontScale="92500"/>
          </a:bodyPr>
          <a:lstStyle/>
          <a:p>
            <a:pPr algn="just" eaLnBrk="1" fontAlgn="auto" hangingPunct="1">
              <a:spcAft>
                <a:spcPts val="0"/>
              </a:spcAft>
              <a:defRPr/>
            </a:pPr>
            <a:r>
              <a:rPr lang="en-US" sz="2800" dirty="0" smtClean="0">
                <a:solidFill>
                  <a:schemeClr val="accent5">
                    <a:lumMod val="75000"/>
                  </a:schemeClr>
                </a:solidFill>
              </a:rPr>
              <a:t>Non CPF force to be deployed at PS, to accompany the parties.</a:t>
            </a:r>
          </a:p>
          <a:p>
            <a:pPr algn="just" eaLnBrk="1" fontAlgn="auto" hangingPunct="1">
              <a:spcAft>
                <a:spcPts val="0"/>
              </a:spcAft>
              <a:defRPr/>
            </a:pPr>
            <a:r>
              <a:rPr lang="en-US" sz="2800" dirty="0" smtClean="0">
                <a:solidFill>
                  <a:srgbClr val="FF0000"/>
                </a:solidFill>
              </a:rPr>
              <a:t>Facilities at dispersal centre -</a:t>
            </a:r>
          </a:p>
          <a:p>
            <a:pPr algn="just" eaLnBrk="1" fontAlgn="auto" hangingPunct="1">
              <a:spcAft>
                <a:spcPts val="0"/>
              </a:spcAft>
              <a:defRPr/>
            </a:pPr>
            <a:r>
              <a:rPr lang="en-US" sz="2800" dirty="0" smtClean="0">
                <a:solidFill>
                  <a:schemeClr val="accent5">
                    <a:lumMod val="75000"/>
                  </a:schemeClr>
                </a:solidFill>
              </a:rPr>
              <a:t>(</a:t>
            </a:r>
            <a:r>
              <a:rPr lang="en-US" sz="2800" dirty="0" err="1" smtClean="0">
                <a:solidFill>
                  <a:schemeClr val="accent5">
                    <a:lumMod val="75000"/>
                  </a:schemeClr>
                </a:solidFill>
              </a:rPr>
              <a:t>i</a:t>
            </a:r>
            <a:r>
              <a:rPr lang="en-US" sz="2800" dirty="0" smtClean="0">
                <a:solidFill>
                  <a:schemeClr val="accent5">
                    <a:lumMod val="75000"/>
                  </a:schemeClr>
                </a:solidFill>
              </a:rPr>
              <a:t>)	Boarding of vehicles.</a:t>
            </a:r>
          </a:p>
          <a:p>
            <a:pPr algn="just" eaLnBrk="1" fontAlgn="auto" hangingPunct="1">
              <a:spcAft>
                <a:spcPts val="0"/>
              </a:spcAft>
              <a:defRPr/>
            </a:pPr>
            <a:r>
              <a:rPr lang="en-US" sz="2800" dirty="0" smtClean="0">
                <a:solidFill>
                  <a:schemeClr val="accent5">
                    <a:lumMod val="75000"/>
                  </a:schemeClr>
                </a:solidFill>
              </a:rPr>
              <a:t>(ii)	Training space</a:t>
            </a:r>
          </a:p>
          <a:p>
            <a:pPr algn="just" eaLnBrk="1" fontAlgn="auto" hangingPunct="1">
              <a:spcAft>
                <a:spcPts val="0"/>
              </a:spcAft>
              <a:defRPr/>
            </a:pPr>
            <a:r>
              <a:rPr lang="en-US" sz="2800" dirty="0" smtClean="0">
                <a:solidFill>
                  <a:schemeClr val="accent5">
                    <a:lumMod val="75000"/>
                  </a:schemeClr>
                </a:solidFill>
              </a:rPr>
              <a:t>(iii)	For checking of EVM + material by polling parties.</a:t>
            </a:r>
          </a:p>
          <a:p>
            <a:pPr algn="just" eaLnBrk="1" fontAlgn="auto" hangingPunct="1">
              <a:spcAft>
                <a:spcPts val="0"/>
              </a:spcAft>
              <a:defRPr/>
            </a:pPr>
            <a:r>
              <a:rPr lang="en-US" sz="2800" dirty="0" smtClean="0">
                <a:solidFill>
                  <a:schemeClr val="accent5">
                    <a:lumMod val="75000"/>
                  </a:schemeClr>
                </a:solidFill>
              </a:rPr>
              <a:t>(iv)	Facilitation centre for postal ballots.</a:t>
            </a:r>
          </a:p>
          <a:p>
            <a:pPr algn="just" eaLnBrk="1" fontAlgn="auto" hangingPunct="1">
              <a:spcAft>
                <a:spcPts val="0"/>
              </a:spcAft>
              <a:defRPr/>
            </a:pPr>
            <a:r>
              <a:rPr lang="en-US" sz="2800" dirty="0" smtClean="0">
                <a:solidFill>
                  <a:schemeClr val="accent5">
                    <a:lumMod val="75000"/>
                  </a:schemeClr>
                </a:solidFill>
              </a:rPr>
              <a:t>(v)	Strong rooms for EVMs and storage of other material.</a:t>
            </a:r>
          </a:p>
          <a:p>
            <a:pPr algn="just" eaLnBrk="1" fontAlgn="auto" hangingPunct="1">
              <a:spcAft>
                <a:spcPts val="0"/>
              </a:spcAft>
              <a:defRPr/>
            </a:pPr>
            <a:r>
              <a:rPr lang="en-US" sz="2800" dirty="0" smtClean="0">
                <a:solidFill>
                  <a:schemeClr val="accent5">
                    <a:lumMod val="75000"/>
                  </a:schemeClr>
                </a:solidFill>
              </a:rPr>
              <a:t>(vi)	Distribution counter.</a:t>
            </a:r>
          </a:p>
          <a:p>
            <a:pPr algn="just" eaLnBrk="1" fontAlgn="auto" hangingPunct="1">
              <a:spcAft>
                <a:spcPts val="0"/>
              </a:spcAft>
              <a:defRPr/>
            </a:pPr>
            <a:r>
              <a:rPr lang="en-US" sz="2800" dirty="0" smtClean="0">
                <a:solidFill>
                  <a:schemeClr val="accent5">
                    <a:lumMod val="75000"/>
                  </a:schemeClr>
                </a:solidFill>
              </a:rPr>
              <a:t>(vii)	Medical Aid.</a:t>
            </a:r>
          </a:p>
          <a:p>
            <a:pPr algn="just" eaLnBrk="1" fontAlgn="auto" hangingPunct="1">
              <a:spcAft>
                <a:spcPts val="0"/>
              </a:spcAft>
              <a:defRPr/>
            </a:pPr>
            <a:r>
              <a:rPr lang="en-US" sz="2800" dirty="0" smtClean="0">
                <a:solidFill>
                  <a:schemeClr val="accent5">
                    <a:lumMod val="75000"/>
                  </a:schemeClr>
                </a:solidFill>
              </a:rPr>
              <a:t>(viii) Basic amenities.</a:t>
            </a:r>
          </a:p>
          <a:p>
            <a:pPr algn="just" eaLnBrk="1" fontAlgn="auto" hangingPunct="1">
              <a:spcAft>
                <a:spcPts val="0"/>
              </a:spcAft>
              <a:defRPr/>
            </a:pPr>
            <a:endParaRPr lang="en-US" sz="2800"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E9650EEA-45C6-4C1F-BA0F-42855691617A}" type="slidenum">
              <a:rPr lang="en-US"/>
              <a:pPr>
                <a:defRPr/>
              </a:pPr>
              <a:t>17</a:t>
            </a:fld>
            <a:endParaRPr lang="en-US"/>
          </a:p>
        </p:txBody>
      </p:sp>
    </p:spTree>
    <p:extLst>
      <p:ext uri="{BB962C8B-B14F-4D97-AF65-F5344CB8AC3E}">
        <p14:creationId xmlns:p14="http://schemas.microsoft.com/office/powerpoint/2010/main" val="2476717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rtlCol="0">
            <a:normAutofit lnSpcReduction="10000"/>
          </a:bodyPr>
          <a:lstStyle/>
          <a:p>
            <a:pPr algn="just" eaLnBrk="1" fontAlgn="auto" hangingPunct="1">
              <a:spcAft>
                <a:spcPts val="0"/>
              </a:spcAft>
              <a:defRPr/>
            </a:pPr>
            <a:r>
              <a:rPr lang="en-US" sz="2800" dirty="0" smtClean="0">
                <a:solidFill>
                  <a:schemeClr val="accent5">
                    <a:lumMod val="75000"/>
                  </a:schemeClr>
                </a:solidFill>
              </a:rPr>
              <a:t>Arrangement of advance TA/DA and outright charges etc., and medical kits.</a:t>
            </a:r>
          </a:p>
          <a:p>
            <a:pPr algn="just" eaLnBrk="1" fontAlgn="auto" hangingPunct="1">
              <a:spcAft>
                <a:spcPts val="0"/>
              </a:spcAft>
              <a:defRPr/>
            </a:pPr>
            <a:r>
              <a:rPr lang="en-US" sz="2800" dirty="0" smtClean="0">
                <a:solidFill>
                  <a:schemeClr val="accent5">
                    <a:lumMod val="75000"/>
                  </a:schemeClr>
                </a:solidFill>
              </a:rPr>
              <a:t>POL arrangement</a:t>
            </a:r>
          </a:p>
          <a:p>
            <a:pPr algn="just" eaLnBrk="1" fontAlgn="auto" hangingPunct="1">
              <a:spcAft>
                <a:spcPts val="0"/>
              </a:spcAft>
              <a:defRPr/>
            </a:pPr>
            <a:r>
              <a:rPr lang="en-US" sz="2800" dirty="0" smtClean="0">
                <a:solidFill>
                  <a:schemeClr val="accent5">
                    <a:lumMod val="75000"/>
                  </a:schemeClr>
                </a:solidFill>
              </a:rPr>
              <a:t>New formats, </a:t>
            </a:r>
            <a:r>
              <a:rPr lang="en-US" sz="2800" dirty="0" err="1" smtClean="0">
                <a:solidFill>
                  <a:schemeClr val="accent5">
                    <a:lumMod val="75000"/>
                  </a:schemeClr>
                </a:solidFill>
              </a:rPr>
              <a:t>viz</a:t>
            </a:r>
            <a:r>
              <a:rPr lang="en-US" sz="2800" dirty="0" smtClean="0">
                <a:solidFill>
                  <a:schemeClr val="accent5">
                    <a:lumMod val="75000"/>
                  </a:schemeClr>
                </a:solidFill>
              </a:rPr>
              <a:t> for MO, SO and </a:t>
            </a:r>
            <a:r>
              <a:rPr lang="en-US" sz="2800" dirty="0" err="1" smtClean="0">
                <a:solidFill>
                  <a:schemeClr val="accent5">
                    <a:lumMod val="75000"/>
                  </a:schemeClr>
                </a:solidFill>
              </a:rPr>
              <a:t>PrO</a:t>
            </a:r>
            <a:r>
              <a:rPr lang="en-US" sz="2800" dirty="0" smtClean="0">
                <a:solidFill>
                  <a:schemeClr val="accent5">
                    <a:lumMod val="75000"/>
                  </a:schemeClr>
                </a:solidFill>
              </a:rPr>
              <a:t> be given to the concerned.</a:t>
            </a:r>
          </a:p>
          <a:p>
            <a:pPr algn="just" eaLnBrk="1" fontAlgn="auto" hangingPunct="1">
              <a:spcAft>
                <a:spcPts val="0"/>
              </a:spcAft>
              <a:defRPr/>
            </a:pPr>
            <a:r>
              <a:rPr lang="en-US" sz="2800" dirty="0" smtClean="0">
                <a:solidFill>
                  <a:schemeClr val="accent5">
                    <a:lumMod val="75000"/>
                  </a:schemeClr>
                </a:solidFill>
              </a:rPr>
              <a:t>Additional list of EPICs be included in dispatch material.</a:t>
            </a:r>
          </a:p>
          <a:p>
            <a:pPr algn="just" eaLnBrk="1" fontAlgn="auto" hangingPunct="1">
              <a:spcAft>
                <a:spcPts val="0"/>
              </a:spcAft>
              <a:defRPr/>
            </a:pPr>
            <a:r>
              <a:rPr lang="en-US" sz="2800" dirty="0" smtClean="0">
                <a:solidFill>
                  <a:schemeClr val="accent5">
                    <a:lumMod val="75000"/>
                  </a:schemeClr>
                </a:solidFill>
              </a:rPr>
              <a:t>Every polling material kit to be checked well in advance.</a:t>
            </a:r>
          </a:p>
          <a:p>
            <a:pPr algn="just" eaLnBrk="1" fontAlgn="auto" hangingPunct="1">
              <a:spcAft>
                <a:spcPts val="0"/>
              </a:spcAft>
              <a:defRPr/>
            </a:pPr>
            <a:r>
              <a:rPr lang="en-US" sz="2800" dirty="0" smtClean="0">
                <a:solidFill>
                  <a:schemeClr val="accent5">
                    <a:lumMod val="75000"/>
                  </a:schemeClr>
                </a:solidFill>
              </a:rPr>
              <a:t>Basic amenities for polling personnel.</a:t>
            </a:r>
          </a:p>
          <a:p>
            <a:pPr algn="just" eaLnBrk="1" fontAlgn="auto" hangingPunct="1">
              <a:spcAft>
                <a:spcPts val="0"/>
              </a:spcAft>
              <a:defRPr/>
            </a:pPr>
            <a:r>
              <a:rPr lang="en-US" sz="2800" dirty="0" smtClean="0">
                <a:solidFill>
                  <a:schemeClr val="accent5">
                    <a:lumMod val="75000"/>
                  </a:schemeClr>
                </a:solidFill>
              </a:rPr>
              <a:t>Fist Aid/other medical facilities should be arranged.</a:t>
            </a:r>
          </a:p>
          <a:p>
            <a:pPr algn="just" eaLnBrk="1" fontAlgn="auto" hangingPunct="1">
              <a:spcAft>
                <a:spcPts val="0"/>
              </a:spcAft>
              <a:defRPr/>
            </a:pPr>
            <a:r>
              <a:rPr lang="en-US" sz="2800" dirty="0" smtClean="0">
                <a:solidFill>
                  <a:schemeClr val="accent5">
                    <a:lumMod val="75000"/>
                  </a:schemeClr>
                </a:solidFill>
              </a:rPr>
              <a:t>ASD list of voters also to be given to polling parties.</a:t>
            </a:r>
          </a:p>
          <a:p>
            <a:pPr algn="just" eaLnBrk="1" fontAlgn="auto" hangingPunct="1">
              <a:spcAft>
                <a:spcPts val="0"/>
              </a:spcAft>
              <a:defRPr/>
            </a:pPr>
            <a:r>
              <a:rPr lang="en-US" sz="2800" dirty="0" smtClean="0">
                <a:solidFill>
                  <a:schemeClr val="accent5">
                    <a:lumMod val="75000"/>
                  </a:schemeClr>
                </a:solidFill>
              </a:rPr>
              <a:t>OK report of all polling parties reaching their PSs.</a:t>
            </a:r>
          </a:p>
          <a:p>
            <a:pPr algn="just" eaLnBrk="1" fontAlgn="auto" hangingPunct="1">
              <a:spcAft>
                <a:spcPts val="0"/>
              </a:spcAft>
              <a:defRPr/>
            </a:pPr>
            <a:endParaRPr lang="en-US" sz="2800"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A335B0B7-6C0B-4057-9BC5-D57C31E3A8FF}" type="slidenum">
              <a:rPr lang="en-US"/>
              <a:pPr>
                <a:defRPr/>
              </a:pPr>
              <a:t>18</a:t>
            </a:fld>
            <a:endParaRPr lang="en-US"/>
          </a:p>
        </p:txBody>
      </p:sp>
    </p:spTree>
    <p:extLst>
      <p:ext uri="{BB962C8B-B14F-4D97-AF65-F5344CB8AC3E}">
        <p14:creationId xmlns:p14="http://schemas.microsoft.com/office/powerpoint/2010/main" val="365629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rtlCol="0">
            <a:normAutofit/>
          </a:bodyPr>
          <a:lstStyle/>
          <a:p>
            <a:pPr algn="just" eaLnBrk="1" fontAlgn="auto" hangingPunct="1">
              <a:spcAft>
                <a:spcPts val="0"/>
              </a:spcAft>
              <a:defRPr/>
            </a:pPr>
            <a:r>
              <a:rPr lang="en-US" dirty="0" smtClean="0">
                <a:solidFill>
                  <a:schemeClr val="accent5">
                    <a:lumMod val="75000"/>
                  </a:schemeClr>
                </a:solidFill>
              </a:rPr>
              <a:t>To give polling parties RIS sheets, and separate lists of non EPIC voters and Absentee voters with and without family links,</a:t>
            </a:r>
          </a:p>
          <a:p>
            <a:pPr algn="just" eaLnBrk="1" fontAlgn="auto" hangingPunct="1">
              <a:spcAft>
                <a:spcPts val="0"/>
              </a:spcAft>
              <a:defRPr/>
            </a:pPr>
            <a:r>
              <a:rPr lang="en-US" dirty="0" smtClean="0">
                <a:solidFill>
                  <a:schemeClr val="accent5">
                    <a:lumMod val="75000"/>
                  </a:schemeClr>
                </a:solidFill>
              </a:rPr>
              <a:t>POs to comply with RO handbook Chapter XII </a:t>
            </a:r>
            <a:r>
              <a:rPr lang="en-US" dirty="0" err="1" smtClean="0">
                <a:solidFill>
                  <a:schemeClr val="accent5">
                    <a:lumMod val="75000"/>
                  </a:schemeClr>
                </a:solidFill>
              </a:rPr>
              <a:t>para</a:t>
            </a:r>
            <a:r>
              <a:rPr lang="en-US" dirty="0" smtClean="0">
                <a:solidFill>
                  <a:schemeClr val="accent5">
                    <a:lumMod val="75000"/>
                  </a:schemeClr>
                </a:solidFill>
              </a:rPr>
              <a:t> 4.6 (in relation to cross checking of BU- CU numbers and Polling Station numbers).</a:t>
            </a:r>
          </a:p>
          <a:p>
            <a:pPr algn="just" eaLnBrk="1" fontAlgn="auto" hangingPunct="1">
              <a:spcAft>
                <a:spcPts val="0"/>
              </a:spcAft>
              <a:defRPr/>
            </a:pPr>
            <a:endParaRPr lang="en-US"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8C388B87-9023-4DA1-AC0F-19D6B1404A5B}" type="slidenum">
              <a:rPr lang="en-US"/>
              <a:pPr>
                <a:defRPr/>
              </a:pPr>
              <a:t>19</a:t>
            </a:fld>
            <a:endParaRPr lang="en-US"/>
          </a:p>
        </p:txBody>
      </p:sp>
    </p:spTree>
    <p:extLst>
      <p:ext uri="{BB962C8B-B14F-4D97-AF65-F5344CB8AC3E}">
        <p14:creationId xmlns:p14="http://schemas.microsoft.com/office/powerpoint/2010/main" val="537738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p:txBody>
          <a:bodyPr/>
          <a:lstStyle/>
          <a:p>
            <a:pPr algn="ctr" eaLnBrk="1" hangingPunct="1">
              <a:buFont typeface="Arial" pitchFamily="34" charset="0"/>
              <a:buNone/>
            </a:pPr>
            <a:endParaRPr lang="en-US" sz="4000" b="1" smtClean="0">
              <a:solidFill>
                <a:srgbClr val="C00000"/>
              </a:solidFill>
            </a:endParaRPr>
          </a:p>
          <a:p>
            <a:pPr algn="ctr" eaLnBrk="1" hangingPunct="1">
              <a:buFont typeface="Arial" pitchFamily="34" charset="0"/>
              <a:buNone/>
            </a:pPr>
            <a:endParaRPr lang="en-US" sz="4000" b="1" smtClean="0">
              <a:solidFill>
                <a:srgbClr val="C00000"/>
              </a:solidFill>
            </a:endParaRPr>
          </a:p>
          <a:p>
            <a:pPr algn="ctr" eaLnBrk="1" hangingPunct="1">
              <a:buFont typeface="Arial" pitchFamily="34" charset="0"/>
              <a:buNone/>
            </a:pPr>
            <a:r>
              <a:rPr lang="en-US" sz="4000" b="1" smtClean="0">
                <a:solidFill>
                  <a:srgbClr val="C00000"/>
                </a:solidFill>
              </a:rPr>
              <a:t>PERSONNEL DEPLOYMENT</a:t>
            </a:r>
            <a:endParaRPr lang="en-US" sz="4000" smtClean="0">
              <a:solidFill>
                <a:srgbClr val="C00000"/>
              </a:solidFill>
            </a:endParaRPr>
          </a:p>
        </p:txBody>
      </p:sp>
      <p:sp>
        <p:nvSpPr>
          <p:cNvPr id="4" name="Slide Number Placeholder 3"/>
          <p:cNvSpPr>
            <a:spLocks noGrp="1"/>
          </p:cNvSpPr>
          <p:nvPr>
            <p:ph type="sldNum" sz="quarter" idx="12"/>
          </p:nvPr>
        </p:nvSpPr>
        <p:spPr/>
        <p:txBody>
          <a:bodyPr/>
          <a:lstStyle/>
          <a:p>
            <a:pPr>
              <a:defRPr/>
            </a:pPr>
            <a:fld id="{F2576030-723C-4EC7-B116-FCD16B96AC51}" type="slidenum">
              <a:rPr lang="en-US"/>
              <a:pPr>
                <a:defRPr/>
              </a:pPr>
              <a:t>2</a:t>
            </a:fld>
            <a:endParaRPr lang="en-US"/>
          </a:p>
        </p:txBody>
      </p:sp>
    </p:spTree>
    <p:extLst>
      <p:ext uri="{BB962C8B-B14F-4D97-AF65-F5344CB8AC3E}">
        <p14:creationId xmlns:p14="http://schemas.microsoft.com/office/powerpoint/2010/main" val="40817252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p:txBody>
          <a:bodyPr/>
          <a:lstStyle/>
          <a:p>
            <a:pPr algn="ctr" eaLnBrk="1" hangingPunct="1"/>
            <a:endParaRPr lang="en-US" sz="4000" smtClean="0"/>
          </a:p>
          <a:p>
            <a:pPr algn="ctr" eaLnBrk="1" hangingPunct="1"/>
            <a:endParaRPr lang="en-US" sz="4000" smtClean="0"/>
          </a:p>
          <a:p>
            <a:pPr algn="ctr" eaLnBrk="1" hangingPunct="1">
              <a:buFont typeface="Arial" pitchFamily="34" charset="0"/>
              <a:buNone/>
            </a:pPr>
            <a:r>
              <a:rPr lang="en-US" sz="4000" b="1" smtClean="0">
                <a:solidFill>
                  <a:srgbClr val="C00000"/>
                </a:solidFill>
              </a:rPr>
              <a:t>RECEIPT ARRANGEMENTS</a:t>
            </a:r>
            <a:endParaRPr lang="en-US" sz="4000" smtClean="0">
              <a:solidFill>
                <a:srgbClr val="C00000"/>
              </a:solidFill>
            </a:endParaRPr>
          </a:p>
          <a:p>
            <a:pPr algn="ctr" eaLnBrk="1" hangingPunct="1"/>
            <a:endParaRPr lang="en-US" sz="4000" smtClean="0"/>
          </a:p>
        </p:txBody>
      </p:sp>
      <p:sp>
        <p:nvSpPr>
          <p:cNvPr id="4" name="Slide Number Placeholder 3"/>
          <p:cNvSpPr>
            <a:spLocks noGrp="1"/>
          </p:cNvSpPr>
          <p:nvPr>
            <p:ph type="sldNum" sz="quarter" idx="12"/>
          </p:nvPr>
        </p:nvSpPr>
        <p:spPr/>
        <p:txBody>
          <a:bodyPr/>
          <a:lstStyle/>
          <a:p>
            <a:pPr>
              <a:defRPr/>
            </a:pPr>
            <a:fld id="{5F970BEA-370A-4690-92B8-8C5178710449}" type="slidenum">
              <a:rPr lang="en-US"/>
              <a:pPr>
                <a:defRPr/>
              </a:pPr>
              <a:t>20</a:t>
            </a:fld>
            <a:endParaRPr lang="en-US"/>
          </a:p>
        </p:txBody>
      </p:sp>
    </p:spTree>
    <p:extLst>
      <p:ext uri="{BB962C8B-B14F-4D97-AF65-F5344CB8AC3E}">
        <p14:creationId xmlns:p14="http://schemas.microsoft.com/office/powerpoint/2010/main" val="1518000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z="3200" smtClean="0">
                <a:solidFill>
                  <a:srgbClr val="FF0000"/>
                </a:solidFill>
              </a:rPr>
              <a:t>Final </a:t>
            </a:r>
            <a:r>
              <a:rPr lang="en-US" sz="3200" b="1" smtClean="0">
                <a:solidFill>
                  <a:srgbClr val="FF0000"/>
                </a:solidFill>
              </a:rPr>
              <a:t>storage at district</a:t>
            </a:r>
            <a:r>
              <a:rPr lang="en-US" sz="3200" smtClean="0">
                <a:solidFill>
                  <a:srgbClr val="FF0000"/>
                </a:solidFill>
              </a:rPr>
              <a:t> HQ only </a:t>
            </a:r>
            <a:br>
              <a:rPr lang="en-US" sz="3200" smtClean="0">
                <a:solidFill>
                  <a:srgbClr val="FF0000"/>
                </a:solidFill>
              </a:rPr>
            </a:br>
            <a:r>
              <a:rPr lang="en-US" sz="3200" smtClean="0">
                <a:solidFill>
                  <a:srgbClr val="FF0000"/>
                </a:solidFill>
              </a:rPr>
              <a:t>- Observers to verify arrangements</a:t>
            </a:r>
          </a:p>
        </p:txBody>
      </p:sp>
      <p:sp>
        <p:nvSpPr>
          <p:cNvPr id="3" name="Content Placeholder 2"/>
          <p:cNvSpPr>
            <a:spLocks noGrp="1"/>
          </p:cNvSpPr>
          <p:nvPr>
            <p:ph idx="1"/>
          </p:nvPr>
        </p:nvSpPr>
        <p:spPr/>
        <p:txBody>
          <a:bodyPr rtlCol="0">
            <a:normAutofit lnSpcReduction="10000"/>
          </a:bodyPr>
          <a:lstStyle/>
          <a:p>
            <a:pPr algn="just" eaLnBrk="1" fontAlgn="auto" hangingPunct="1">
              <a:spcAft>
                <a:spcPts val="0"/>
              </a:spcAft>
              <a:defRPr/>
            </a:pPr>
            <a:r>
              <a:rPr lang="en-US" sz="2800" dirty="0" smtClean="0">
                <a:solidFill>
                  <a:schemeClr val="accent5">
                    <a:lumMod val="75000"/>
                  </a:schemeClr>
                </a:solidFill>
              </a:rPr>
              <a:t>Facilities at the storage centre - like lighting, proper barricading, control room, drinking water, toilets, refreshment, medical aid</a:t>
            </a:r>
          </a:p>
          <a:p>
            <a:pPr algn="just" eaLnBrk="1" fontAlgn="auto" hangingPunct="1">
              <a:spcAft>
                <a:spcPts val="0"/>
              </a:spcAft>
              <a:defRPr/>
            </a:pPr>
            <a:r>
              <a:rPr lang="en-US" sz="2800" dirty="0" smtClean="0">
                <a:solidFill>
                  <a:schemeClr val="accent5">
                    <a:lumMod val="75000"/>
                  </a:schemeClr>
                </a:solidFill>
              </a:rPr>
              <a:t>(ii)	Strong rooms/Store rooms - proper security</a:t>
            </a:r>
          </a:p>
          <a:p>
            <a:pPr algn="just" eaLnBrk="1" fontAlgn="auto" hangingPunct="1">
              <a:spcAft>
                <a:spcPts val="0"/>
              </a:spcAft>
              <a:defRPr/>
            </a:pPr>
            <a:r>
              <a:rPr lang="en-US" sz="2800" dirty="0" smtClean="0">
                <a:solidFill>
                  <a:schemeClr val="accent5">
                    <a:lumMod val="75000"/>
                  </a:schemeClr>
                </a:solidFill>
              </a:rPr>
              <a:t>(iii)	Telephone, Fax, Internet, Computer section, rooms for Observers, DEO, etc.</a:t>
            </a:r>
          </a:p>
          <a:p>
            <a:pPr algn="just" eaLnBrk="1" fontAlgn="auto" hangingPunct="1">
              <a:spcAft>
                <a:spcPts val="0"/>
              </a:spcAft>
              <a:defRPr/>
            </a:pPr>
            <a:r>
              <a:rPr lang="en-US" sz="2800" dirty="0" smtClean="0">
                <a:solidFill>
                  <a:schemeClr val="accent5">
                    <a:lumMod val="75000"/>
                  </a:schemeClr>
                </a:solidFill>
              </a:rPr>
              <a:t>There should be </a:t>
            </a:r>
            <a:r>
              <a:rPr lang="en-US" sz="2800" b="1" dirty="0" smtClean="0">
                <a:solidFill>
                  <a:schemeClr val="accent5">
                    <a:lumMod val="75000"/>
                  </a:schemeClr>
                </a:solidFill>
              </a:rPr>
              <a:t>no crowding</a:t>
            </a:r>
            <a:r>
              <a:rPr lang="en-US" sz="2800" dirty="0" smtClean="0">
                <a:solidFill>
                  <a:schemeClr val="accent5">
                    <a:lumMod val="75000"/>
                  </a:schemeClr>
                </a:solidFill>
              </a:rPr>
              <a:t> - If required set up separate counters for specific numbers of PSs.</a:t>
            </a:r>
          </a:p>
          <a:p>
            <a:pPr algn="just" eaLnBrk="1" fontAlgn="auto" hangingPunct="1">
              <a:spcAft>
                <a:spcPts val="0"/>
              </a:spcAft>
              <a:defRPr/>
            </a:pPr>
            <a:r>
              <a:rPr lang="en-US" sz="2800" b="1" dirty="0" smtClean="0">
                <a:solidFill>
                  <a:schemeClr val="accent5">
                    <a:lumMod val="75000"/>
                  </a:schemeClr>
                </a:solidFill>
              </a:rPr>
              <a:t>Receipt of documents and polling material</a:t>
            </a:r>
            <a:r>
              <a:rPr lang="en-US" sz="2800" dirty="0" smtClean="0">
                <a:solidFill>
                  <a:schemeClr val="accent5">
                    <a:lumMod val="75000"/>
                  </a:schemeClr>
                </a:solidFill>
              </a:rPr>
              <a:t> - as per printed checklist - Receiving officer should sign it.</a:t>
            </a:r>
          </a:p>
          <a:p>
            <a:pPr algn="just" eaLnBrk="1" fontAlgn="auto" hangingPunct="1">
              <a:spcAft>
                <a:spcPts val="0"/>
              </a:spcAft>
              <a:defRPr/>
            </a:pPr>
            <a:endParaRPr lang="en-US" sz="2800"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F8AAEB84-DC10-47B1-8E57-9EA3B09CE435}" type="slidenum">
              <a:rPr lang="en-US"/>
              <a:pPr>
                <a:defRPr/>
              </a:pPr>
              <a:t>21</a:t>
            </a:fld>
            <a:endParaRPr lang="en-US"/>
          </a:p>
        </p:txBody>
      </p:sp>
    </p:spTree>
    <p:extLst>
      <p:ext uri="{BB962C8B-B14F-4D97-AF65-F5344CB8AC3E}">
        <p14:creationId xmlns:p14="http://schemas.microsoft.com/office/powerpoint/2010/main" val="20204666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rtlCol="0">
            <a:normAutofit fontScale="90000"/>
          </a:bodyPr>
          <a:lstStyle/>
          <a:p>
            <a:pPr eaLnBrk="1" fontAlgn="auto" hangingPunct="1">
              <a:spcAft>
                <a:spcPts val="0"/>
              </a:spcAft>
              <a:defRPr/>
            </a:pPr>
            <a:r>
              <a:rPr lang="en-US" sz="3200" b="1" dirty="0" smtClean="0">
                <a:solidFill>
                  <a:srgbClr val="FF0000"/>
                </a:solidFill>
              </a:rPr>
              <a:t>Counter system -</a:t>
            </a:r>
            <a:r>
              <a:rPr lang="en-US" sz="3200" dirty="0" smtClean="0">
                <a:solidFill>
                  <a:srgbClr val="FF0000"/>
                </a:solidFill>
              </a:rPr>
              <a:t> AC wise </a:t>
            </a:r>
            <a:endParaRPr lang="en-US" sz="3200" dirty="0">
              <a:solidFill>
                <a:srgbClr val="FF0000"/>
              </a:solidFill>
            </a:endParaRPr>
          </a:p>
        </p:txBody>
      </p:sp>
      <p:sp>
        <p:nvSpPr>
          <p:cNvPr id="3" name="Content Placeholder 2"/>
          <p:cNvSpPr>
            <a:spLocks noGrp="1"/>
          </p:cNvSpPr>
          <p:nvPr>
            <p:ph idx="1"/>
          </p:nvPr>
        </p:nvSpPr>
        <p:spPr>
          <a:xfrm>
            <a:off x="457200" y="838200"/>
            <a:ext cx="8229600" cy="5638800"/>
          </a:xfrm>
        </p:spPr>
        <p:txBody>
          <a:bodyPr rtlCol="0">
            <a:normAutofit fontScale="70000" lnSpcReduction="20000"/>
          </a:bodyPr>
          <a:lstStyle/>
          <a:p>
            <a:pPr algn="just" eaLnBrk="1" fontAlgn="auto" hangingPunct="1">
              <a:spcAft>
                <a:spcPts val="0"/>
              </a:spcAft>
              <a:defRPr/>
            </a:pPr>
            <a:r>
              <a:rPr lang="en-US" sz="3600" dirty="0" smtClean="0">
                <a:solidFill>
                  <a:schemeClr val="accent5">
                    <a:lumMod val="75000"/>
                  </a:schemeClr>
                </a:solidFill>
              </a:rPr>
              <a:t>Counters for sealed CUs + Form 17C + </a:t>
            </a:r>
            <a:r>
              <a:rPr lang="en-US" sz="3600" dirty="0" err="1" smtClean="0">
                <a:solidFill>
                  <a:schemeClr val="accent5">
                    <a:lumMod val="75000"/>
                  </a:schemeClr>
                </a:solidFill>
              </a:rPr>
              <a:t>PrO</a:t>
            </a:r>
            <a:r>
              <a:rPr lang="en-US" sz="3600" dirty="0" smtClean="0">
                <a:solidFill>
                  <a:schemeClr val="accent5">
                    <a:lumMod val="75000"/>
                  </a:schemeClr>
                </a:solidFill>
              </a:rPr>
              <a:t> declaration </a:t>
            </a:r>
          </a:p>
          <a:p>
            <a:pPr algn="just" eaLnBrk="1" fontAlgn="auto" hangingPunct="1">
              <a:spcAft>
                <a:spcPts val="0"/>
              </a:spcAft>
              <a:defRPr/>
            </a:pPr>
            <a:r>
              <a:rPr lang="en-US" sz="3600" dirty="0" smtClean="0">
                <a:solidFill>
                  <a:schemeClr val="accent5">
                    <a:lumMod val="75000"/>
                  </a:schemeClr>
                </a:solidFill>
              </a:rPr>
              <a:t>Counters for other election papers - statutory + non statutory </a:t>
            </a:r>
          </a:p>
          <a:p>
            <a:pPr algn="just" eaLnBrk="1" fontAlgn="auto" hangingPunct="1">
              <a:spcAft>
                <a:spcPts val="0"/>
              </a:spcAft>
              <a:defRPr/>
            </a:pPr>
            <a:r>
              <a:rPr lang="en-US" sz="3600" dirty="0" smtClean="0">
                <a:solidFill>
                  <a:schemeClr val="accent5">
                    <a:lumMod val="75000"/>
                  </a:schemeClr>
                </a:solidFill>
              </a:rPr>
              <a:t>Counters for other items / articles </a:t>
            </a:r>
          </a:p>
          <a:p>
            <a:pPr algn="just" eaLnBrk="1" fontAlgn="auto" hangingPunct="1">
              <a:spcAft>
                <a:spcPts val="0"/>
              </a:spcAft>
              <a:defRPr/>
            </a:pPr>
            <a:r>
              <a:rPr lang="en-US" sz="3600" dirty="0" smtClean="0">
                <a:solidFill>
                  <a:schemeClr val="accent5">
                    <a:lumMod val="75000"/>
                  </a:schemeClr>
                </a:solidFill>
              </a:rPr>
              <a:t>Counters for PO diary + Mock Poll certificate + 17C + SOs report + Addl. repot of </a:t>
            </a:r>
            <a:r>
              <a:rPr lang="en-US" sz="3600" dirty="0" err="1" smtClean="0">
                <a:solidFill>
                  <a:schemeClr val="accent5">
                    <a:lumMod val="75000"/>
                  </a:schemeClr>
                </a:solidFill>
              </a:rPr>
              <a:t>PrO</a:t>
            </a:r>
            <a:r>
              <a:rPr lang="en-US" sz="3600" dirty="0" smtClean="0">
                <a:solidFill>
                  <a:schemeClr val="accent5">
                    <a:lumMod val="75000"/>
                  </a:schemeClr>
                </a:solidFill>
              </a:rPr>
              <a:t> + Visit sheet.</a:t>
            </a:r>
          </a:p>
          <a:p>
            <a:pPr algn="just" eaLnBrk="1" fontAlgn="auto" hangingPunct="1">
              <a:spcAft>
                <a:spcPts val="0"/>
              </a:spcAft>
              <a:defRPr/>
            </a:pPr>
            <a:r>
              <a:rPr lang="en-US" sz="3600" dirty="0" smtClean="0">
                <a:solidFill>
                  <a:schemeClr val="accent5">
                    <a:lumMod val="75000"/>
                  </a:schemeClr>
                </a:solidFill>
              </a:rPr>
              <a:t>Counters for depositing digital camera along with certificate in case of identified PSs</a:t>
            </a:r>
          </a:p>
          <a:p>
            <a:pPr algn="just" eaLnBrk="1" fontAlgn="auto" hangingPunct="1">
              <a:spcAft>
                <a:spcPts val="0"/>
              </a:spcAft>
              <a:defRPr/>
            </a:pPr>
            <a:r>
              <a:rPr lang="en-US" sz="3600" dirty="0" smtClean="0">
                <a:solidFill>
                  <a:schemeClr val="accent5">
                    <a:lumMod val="75000"/>
                  </a:schemeClr>
                </a:solidFill>
              </a:rPr>
              <a:t>Separate special counter for election papers of PSs whereat polling percentage crossed the prescribed percentage, about which complaints had been received, in which significant events such as violent incidents, break down of EVMs reported, EVMs replacement had taken place etc. - Hoarding indicating such PSs at reception centre - </a:t>
            </a:r>
            <a:r>
              <a:rPr lang="en-US" sz="3600" dirty="0" err="1" smtClean="0">
                <a:solidFill>
                  <a:schemeClr val="accent5">
                    <a:lumMod val="75000"/>
                  </a:schemeClr>
                </a:solidFill>
              </a:rPr>
              <a:t>PrO</a:t>
            </a:r>
            <a:r>
              <a:rPr lang="en-US" sz="3600" dirty="0" smtClean="0">
                <a:solidFill>
                  <a:schemeClr val="accent5">
                    <a:lumMod val="75000"/>
                  </a:schemeClr>
                </a:solidFill>
              </a:rPr>
              <a:t> can be relieved only after delivery of the EVMs and documents after proper verification and discussion with RO/Observer.</a:t>
            </a:r>
          </a:p>
          <a:p>
            <a:pPr eaLnBrk="1" fontAlgn="auto" hangingPunct="1">
              <a:spcAft>
                <a:spcPts val="0"/>
              </a:spcAft>
              <a:defRPr/>
            </a:pPr>
            <a:endParaRPr lang="en-US" sz="2800" dirty="0" smtClean="0">
              <a:solidFill>
                <a:schemeClr val="accent5">
                  <a:lumMod val="75000"/>
                </a:schemeClr>
              </a:solidFill>
            </a:endParaRPr>
          </a:p>
          <a:p>
            <a:pPr eaLnBrk="1" fontAlgn="auto" hangingPunct="1">
              <a:spcAft>
                <a:spcPts val="0"/>
              </a:spcAft>
              <a:defRPr/>
            </a:pPr>
            <a:endParaRPr lang="en-US" sz="2800"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78577A37-80BC-4CE2-944C-46C0CBB5CC6E}" type="slidenum">
              <a:rPr lang="en-US"/>
              <a:pPr>
                <a:defRPr/>
              </a:pPr>
              <a:t>22</a:t>
            </a:fld>
            <a:endParaRPr lang="en-US"/>
          </a:p>
        </p:txBody>
      </p:sp>
    </p:spTree>
    <p:extLst>
      <p:ext uri="{BB962C8B-B14F-4D97-AF65-F5344CB8AC3E}">
        <p14:creationId xmlns:p14="http://schemas.microsoft.com/office/powerpoint/2010/main" val="2242373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eaLnBrk="1" fontAlgn="auto" hangingPunct="1">
              <a:spcAft>
                <a:spcPts val="0"/>
              </a:spcAft>
              <a:defRPr/>
            </a:pPr>
            <a:r>
              <a:rPr lang="en-US" b="1" dirty="0" smtClean="0">
                <a:solidFill>
                  <a:srgbClr val="FF0000"/>
                </a:solidFill>
              </a:rPr>
              <a:t>Check</a:t>
            </a:r>
            <a:r>
              <a:rPr lang="en-US" dirty="0" smtClean="0">
                <a:solidFill>
                  <a:srgbClr val="FF0000"/>
                </a:solidFill>
              </a:rPr>
              <a:t> before receipt </a:t>
            </a:r>
            <a:r>
              <a:rPr lang="en-US" dirty="0" smtClean="0"/>
              <a:t>- </a:t>
            </a:r>
          </a:p>
          <a:p>
            <a:pPr eaLnBrk="1" fontAlgn="auto" hangingPunct="1">
              <a:spcAft>
                <a:spcPts val="0"/>
              </a:spcAft>
              <a:buFont typeface="Arial" pitchFamily="34" charset="0"/>
              <a:buNone/>
              <a:defRPr/>
            </a:pPr>
            <a:r>
              <a:rPr lang="en-US" dirty="0" smtClean="0"/>
              <a:t>	</a:t>
            </a:r>
            <a:r>
              <a:rPr lang="en-US" dirty="0" smtClean="0">
                <a:solidFill>
                  <a:schemeClr val="accent5">
                    <a:lumMod val="75000"/>
                  </a:schemeClr>
                </a:solidFill>
              </a:rPr>
              <a:t>PO diary is properly filled up and visit sheet attached thereto.</a:t>
            </a:r>
          </a:p>
          <a:p>
            <a:pPr eaLnBrk="1" fontAlgn="auto" hangingPunct="1">
              <a:spcAft>
                <a:spcPts val="0"/>
              </a:spcAft>
              <a:buFont typeface="Arial" pitchFamily="34" charset="0"/>
              <a:buNone/>
              <a:defRPr/>
            </a:pPr>
            <a:r>
              <a:rPr lang="en-US" dirty="0" smtClean="0">
                <a:solidFill>
                  <a:schemeClr val="accent5">
                    <a:lumMod val="75000"/>
                  </a:schemeClr>
                </a:solidFill>
              </a:rPr>
              <a:t>	EVM is sealed</a:t>
            </a:r>
          </a:p>
          <a:p>
            <a:pPr eaLnBrk="1" fontAlgn="auto" hangingPunct="1">
              <a:spcAft>
                <a:spcPts val="0"/>
              </a:spcAft>
              <a:buFont typeface="Arial" pitchFamily="34" charset="0"/>
              <a:buNone/>
              <a:defRPr/>
            </a:pPr>
            <a:r>
              <a:rPr lang="en-US" dirty="0" smtClean="0">
                <a:solidFill>
                  <a:schemeClr val="accent5">
                    <a:lumMod val="75000"/>
                  </a:schemeClr>
                </a:solidFill>
              </a:rPr>
              <a:t>	17C is given to Polling Agents </a:t>
            </a:r>
          </a:p>
          <a:p>
            <a:pPr eaLnBrk="1" fontAlgn="auto" hangingPunct="1">
              <a:spcAft>
                <a:spcPts val="0"/>
              </a:spcAft>
              <a:buFont typeface="Arial" pitchFamily="34" charset="0"/>
              <a:buNone/>
              <a:defRPr/>
            </a:pPr>
            <a:r>
              <a:rPr lang="en-US" dirty="0" smtClean="0">
                <a:solidFill>
                  <a:schemeClr val="accent5">
                    <a:lumMod val="75000"/>
                  </a:schemeClr>
                </a:solidFill>
              </a:rPr>
              <a:t>	Additional report format by </a:t>
            </a:r>
            <a:r>
              <a:rPr lang="en-US" dirty="0" err="1" smtClean="0">
                <a:solidFill>
                  <a:schemeClr val="accent5">
                    <a:lumMod val="75000"/>
                  </a:schemeClr>
                </a:solidFill>
              </a:rPr>
              <a:t>PrO</a:t>
            </a:r>
            <a:r>
              <a:rPr lang="en-US" dirty="0" smtClean="0">
                <a:solidFill>
                  <a:schemeClr val="accent5">
                    <a:lumMod val="75000"/>
                  </a:schemeClr>
                </a:solidFill>
              </a:rPr>
              <a:t> given to SO</a:t>
            </a:r>
          </a:p>
          <a:p>
            <a:pPr eaLnBrk="1" fontAlgn="auto" hangingPunct="1">
              <a:spcAft>
                <a:spcPts val="0"/>
              </a:spcAft>
              <a:buFont typeface="Arial" pitchFamily="34" charset="0"/>
              <a:buNone/>
              <a:defRPr/>
            </a:pPr>
            <a:r>
              <a:rPr lang="en-US" dirty="0" smtClean="0">
                <a:solidFill>
                  <a:schemeClr val="accent5">
                    <a:lumMod val="75000"/>
                  </a:schemeClr>
                </a:solidFill>
              </a:rPr>
              <a:t>	All documents/material as per</a:t>
            </a:r>
            <a:r>
              <a:rPr lang="en-US" dirty="0" smtClean="0"/>
              <a:t> </a:t>
            </a:r>
            <a:r>
              <a:rPr lang="en-US" dirty="0" smtClean="0">
                <a:solidFill>
                  <a:schemeClr val="accent5">
                    <a:lumMod val="75000"/>
                  </a:schemeClr>
                </a:solidFill>
              </a:rPr>
              <a:t>checklist is available</a:t>
            </a:r>
            <a:endParaRPr lang="en-US"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E4C4CFB1-634B-4F4B-A7ED-22E8BF1285A6}" type="slidenum">
              <a:rPr lang="en-US"/>
              <a:pPr>
                <a:defRPr/>
              </a:pPr>
              <a:t>23</a:t>
            </a:fld>
            <a:endParaRPr lang="en-US"/>
          </a:p>
        </p:txBody>
      </p:sp>
    </p:spTree>
    <p:extLst>
      <p:ext uri="{BB962C8B-B14F-4D97-AF65-F5344CB8AC3E}">
        <p14:creationId xmlns:p14="http://schemas.microsoft.com/office/powerpoint/2010/main" val="344720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rtlCol="0">
            <a:normAutofit fontScale="85000" lnSpcReduction="20000"/>
          </a:bodyPr>
          <a:lstStyle/>
          <a:p>
            <a:pPr algn="just" eaLnBrk="1" fontAlgn="auto" hangingPunct="1">
              <a:spcAft>
                <a:spcPts val="0"/>
              </a:spcAft>
              <a:defRPr/>
            </a:pPr>
            <a:r>
              <a:rPr lang="en-US" b="1" dirty="0" smtClean="0">
                <a:solidFill>
                  <a:srgbClr val="FF0000"/>
                </a:solidFill>
              </a:rPr>
              <a:t>Arrangements at reception centre</a:t>
            </a:r>
            <a:r>
              <a:rPr lang="en-US" dirty="0" smtClean="0">
                <a:solidFill>
                  <a:srgbClr val="FF0000"/>
                </a:solidFill>
              </a:rPr>
              <a:t> </a:t>
            </a:r>
            <a:r>
              <a:rPr lang="en-US" dirty="0" smtClean="0">
                <a:solidFill>
                  <a:schemeClr val="accent5">
                    <a:lumMod val="75000"/>
                  </a:schemeClr>
                </a:solidFill>
              </a:rPr>
              <a:t>- Lighting, drinking water, first aid and other medical facilities - Transport arrangements should be in place.</a:t>
            </a:r>
          </a:p>
          <a:p>
            <a:pPr algn="just" eaLnBrk="1" fontAlgn="auto" hangingPunct="1">
              <a:spcAft>
                <a:spcPts val="0"/>
              </a:spcAft>
              <a:defRPr/>
            </a:pPr>
            <a:r>
              <a:rPr lang="en-US" b="1" dirty="0" smtClean="0">
                <a:solidFill>
                  <a:srgbClr val="FF0000"/>
                </a:solidFill>
              </a:rPr>
              <a:t>Strong Rooms</a:t>
            </a:r>
            <a:r>
              <a:rPr lang="en-US" dirty="0" smtClean="0">
                <a:solidFill>
                  <a:srgbClr val="FF0000"/>
                </a:solidFill>
              </a:rPr>
              <a:t> -</a:t>
            </a:r>
          </a:p>
          <a:p>
            <a:pPr algn="just" eaLnBrk="1" fontAlgn="auto" hangingPunct="1">
              <a:spcAft>
                <a:spcPts val="0"/>
              </a:spcAft>
              <a:defRPr/>
            </a:pPr>
            <a:r>
              <a:rPr lang="en-US" dirty="0" smtClean="0">
                <a:solidFill>
                  <a:schemeClr val="accent5">
                    <a:lumMod val="75000"/>
                  </a:schemeClr>
                </a:solidFill>
              </a:rPr>
              <a:t>Two cordoned security for strong rooms.</a:t>
            </a:r>
          </a:p>
          <a:p>
            <a:pPr algn="just" eaLnBrk="1" fontAlgn="auto" hangingPunct="1">
              <a:spcAft>
                <a:spcPts val="0"/>
              </a:spcAft>
              <a:defRPr/>
            </a:pPr>
            <a:r>
              <a:rPr lang="en-US" dirty="0" smtClean="0">
                <a:solidFill>
                  <a:schemeClr val="accent5">
                    <a:lumMod val="75000"/>
                  </a:schemeClr>
                </a:solidFill>
              </a:rPr>
              <a:t>Fire fighting requirements to be kept.</a:t>
            </a:r>
          </a:p>
          <a:p>
            <a:pPr algn="just" eaLnBrk="1" fontAlgn="auto" hangingPunct="1">
              <a:spcAft>
                <a:spcPts val="0"/>
              </a:spcAft>
              <a:defRPr/>
            </a:pPr>
            <a:r>
              <a:rPr lang="en-US" dirty="0" smtClean="0">
                <a:solidFill>
                  <a:schemeClr val="accent5">
                    <a:lumMod val="75000"/>
                  </a:schemeClr>
                </a:solidFill>
              </a:rPr>
              <a:t>Candidates/Agent be permitted to affix their seals and they may keep a watch from a considerable distance.</a:t>
            </a:r>
          </a:p>
          <a:p>
            <a:pPr algn="just" eaLnBrk="1" fontAlgn="auto" hangingPunct="1">
              <a:spcAft>
                <a:spcPts val="0"/>
              </a:spcAft>
              <a:defRPr/>
            </a:pPr>
            <a:r>
              <a:rPr lang="en-US" dirty="0" smtClean="0">
                <a:solidFill>
                  <a:schemeClr val="accent5">
                    <a:lumMod val="75000"/>
                  </a:schemeClr>
                </a:solidFill>
              </a:rPr>
              <a:t>Strong room of EVMs - AC wise - EVMs + one copy of 17C + </a:t>
            </a:r>
            <a:r>
              <a:rPr lang="en-US" dirty="0" err="1" smtClean="0">
                <a:solidFill>
                  <a:schemeClr val="accent5">
                    <a:lumMod val="75000"/>
                  </a:schemeClr>
                </a:solidFill>
              </a:rPr>
              <a:t>PrO</a:t>
            </a:r>
            <a:r>
              <a:rPr lang="en-US" dirty="0" smtClean="0">
                <a:solidFill>
                  <a:schemeClr val="accent5">
                    <a:lumMod val="75000"/>
                  </a:schemeClr>
                </a:solidFill>
              </a:rPr>
              <a:t> declaration</a:t>
            </a:r>
          </a:p>
          <a:p>
            <a:pPr algn="just" eaLnBrk="1" fontAlgn="auto" hangingPunct="1">
              <a:spcAft>
                <a:spcPts val="0"/>
              </a:spcAft>
              <a:defRPr/>
            </a:pPr>
            <a:r>
              <a:rPr lang="en-US" dirty="0" smtClean="0">
                <a:solidFill>
                  <a:schemeClr val="accent5">
                    <a:lumMod val="75000"/>
                  </a:schemeClr>
                </a:solidFill>
              </a:rPr>
              <a:t>Strong room for election papers - Sealing thereof - To be put up in steel trunks - AC wise</a:t>
            </a:r>
          </a:p>
          <a:p>
            <a:pPr algn="just" eaLnBrk="1" fontAlgn="auto" hangingPunct="1">
              <a:spcAft>
                <a:spcPts val="0"/>
              </a:spcAft>
              <a:defRPr/>
            </a:pPr>
            <a:r>
              <a:rPr lang="en-US" dirty="0" smtClean="0">
                <a:solidFill>
                  <a:schemeClr val="accent5">
                    <a:lumMod val="75000"/>
                  </a:schemeClr>
                </a:solidFill>
              </a:rPr>
              <a:t>Separate room or demarcated space for storing election paper of PSs whereat polling percentage crossed the certain level</a:t>
            </a:r>
          </a:p>
          <a:p>
            <a:pPr algn="just" eaLnBrk="1" fontAlgn="auto" hangingPunct="1">
              <a:spcAft>
                <a:spcPts val="0"/>
              </a:spcAft>
              <a:defRPr/>
            </a:pPr>
            <a:endParaRPr lang="en-US" dirty="0"/>
          </a:p>
        </p:txBody>
      </p:sp>
      <p:sp>
        <p:nvSpPr>
          <p:cNvPr id="4" name="Slide Number Placeholder 3"/>
          <p:cNvSpPr>
            <a:spLocks noGrp="1"/>
          </p:cNvSpPr>
          <p:nvPr>
            <p:ph type="sldNum" sz="quarter" idx="12"/>
          </p:nvPr>
        </p:nvSpPr>
        <p:spPr/>
        <p:txBody>
          <a:bodyPr/>
          <a:lstStyle/>
          <a:p>
            <a:pPr>
              <a:defRPr/>
            </a:pPr>
            <a:fld id="{E8A84E70-C1A3-4947-B30F-F72BB145DF2C}" type="slidenum">
              <a:rPr lang="en-US"/>
              <a:pPr>
                <a:defRPr/>
              </a:pPr>
              <a:t>24</a:t>
            </a:fld>
            <a:endParaRPr lang="en-US"/>
          </a:p>
        </p:txBody>
      </p:sp>
    </p:spTree>
    <p:extLst>
      <p:ext uri="{BB962C8B-B14F-4D97-AF65-F5344CB8AC3E}">
        <p14:creationId xmlns:p14="http://schemas.microsoft.com/office/powerpoint/2010/main" val="11391197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274638"/>
            <a:ext cx="8229600" cy="944562"/>
          </a:xfrm>
        </p:spPr>
        <p:txBody>
          <a:bodyPr/>
          <a:lstStyle/>
          <a:p>
            <a:pPr eaLnBrk="1" hangingPunct="1"/>
            <a:r>
              <a:rPr lang="en-US" sz="3200" b="1" smtClean="0">
                <a:solidFill>
                  <a:srgbClr val="FF0000"/>
                </a:solidFill>
              </a:rPr>
              <a:t>Scrutiny of form</a:t>
            </a:r>
            <a:r>
              <a:rPr lang="en-US" sz="3200" smtClean="0">
                <a:solidFill>
                  <a:srgbClr val="FF0000"/>
                </a:solidFill>
              </a:rPr>
              <a:t> </a:t>
            </a:r>
            <a:r>
              <a:rPr lang="en-US" sz="3200" b="1" smtClean="0">
                <a:solidFill>
                  <a:srgbClr val="FF0000"/>
                </a:solidFill>
              </a:rPr>
              <a:t>17A etc.</a:t>
            </a:r>
            <a:r>
              <a:rPr lang="en-US" sz="3200" smtClean="0">
                <a:solidFill>
                  <a:srgbClr val="FF0000"/>
                </a:solidFill>
              </a:rPr>
              <a:t>,</a:t>
            </a:r>
            <a:br>
              <a:rPr lang="en-US" sz="3200" smtClean="0">
                <a:solidFill>
                  <a:srgbClr val="FF0000"/>
                </a:solidFill>
              </a:rPr>
            </a:br>
            <a:r>
              <a:rPr lang="en-US" sz="3200" smtClean="0">
                <a:solidFill>
                  <a:srgbClr val="FF0000"/>
                </a:solidFill>
              </a:rPr>
              <a:t> </a:t>
            </a:r>
            <a:r>
              <a:rPr lang="en-US" sz="2400" smtClean="0">
                <a:solidFill>
                  <a:srgbClr val="FF0000"/>
                </a:solidFill>
              </a:rPr>
              <a:t>(ECI No. 464/INST/2007 PLN-I dt. 12.10.2007) </a:t>
            </a:r>
            <a:r>
              <a:rPr lang="en-US" sz="3200" smtClean="0">
                <a:solidFill>
                  <a:srgbClr val="FF0000"/>
                </a:solidFill>
              </a:rPr>
              <a:t>- </a:t>
            </a:r>
          </a:p>
        </p:txBody>
      </p:sp>
      <p:sp>
        <p:nvSpPr>
          <p:cNvPr id="3" name="Content Placeholder 2"/>
          <p:cNvSpPr>
            <a:spLocks noGrp="1"/>
          </p:cNvSpPr>
          <p:nvPr>
            <p:ph idx="1"/>
          </p:nvPr>
        </p:nvSpPr>
        <p:spPr/>
        <p:txBody>
          <a:bodyPr rtlCol="0">
            <a:normAutofit fontScale="85000" lnSpcReduction="10000"/>
          </a:bodyPr>
          <a:lstStyle/>
          <a:p>
            <a:pPr eaLnBrk="1" fontAlgn="auto" hangingPunct="1">
              <a:spcAft>
                <a:spcPts val="0"/>
              </a:spcAft>
              <a:defRPr/>
            </a:pPr>
            <a:r>
              <a:rPr lang="en-US" dirty="0" smtClean="0">
                <a:solidFill>
                  <a:schemeClr val="accent5">
                    <a:lumMod val="75000"/>
                  </a:schemeClr>
                </a:solidFill>
              </a:rPr>
              <a:t>For PS where a polling has crossed a specific %, the ECI may order to RO and Observer to scrutinize register of voters (17A) and other documents, like PO diary, visits sheet, complains etc.</a:t>
            </a:r>
          </a:p>
          <a:p>
            <a:pPr algn="just" eaLnBrk="1" fontAlgn="auto" hangingPunct="1">
              <a:spcAft>
                <a:spcPts val="0"/>
              </a:spcAft>
              <a:defRPr/>
            </a:pPr>
            <a:r>
              <a:rPr lang="en-US" dirty="0" smtClean="0">
                <a:solidFill>
                  <a:schemeClr val="accent5">
                    <a:lumMod val="75000"/>
                  </a:schemeClr>
                </a:solidFill>
              </a:rPr>
              <a:t>Scrutiny in presence of/ under intimation to candidates - advance notice to be given.</a:t>
            </a:r>
          </a:p>
          <a:p>
            <a:pPr eaLnBrk="1" fontAlgn="auto" hangingPunct="1">
              <a:spcAft>
                <a:spcPts val="0"/>
              </a:spcAft>
              <a:defRPr/>
            </a:pPr>
            <a:r>
              <a:rPr lang="en-US" dirty="0" smtClean="0">
                <a:solidFill>
                  <a:schemeClr val="accent5">
                    <a:lumMod val="75000"/>
                  </a:schemeClr>
                </a:solidFill>
              </a:rPr>
              <a:t>Procedure to be followed strictly</a:t>
            </a:r>
          </a:p>
          <a:p>
            <a:pPr algn="just" eaLnBrk="1" fontAlgn="auto" hangingPunct="1">
              <a:spcAft>
                <a:spcPts val="0"/>
              </a:spcAft>
              <a:defRPr/>
            </a:pPr>
            <a:r>
              <a:rPr lang="en-US" dirty="0" smtClean="0">
                <a:solidFill>
                  <a:schemeClr val="accent5">
                    <a:lumMod val="75000"/>
                  </a:schemeClr>
                </a:solidFill>
              </a:rPr>
              <a:t>Cross check the entries of Form 17A, PO diary, visit sheet, complaint register of control room, diaries of Magistrates, marked copy of roll, remarks column of 17A, Form 17C, photography if taken.</a:t>
            </a:r>
            <a:endParaRPr lang="en-US"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1E7B0DF4-B47B-4A14-9F2A-0D3E96BC137A}" type="slidenum">
              <a:rPr lang="en-US"/>
              <a:pPr>
                <a:defRPr/>
              </a:pPr>
              <a:t>25</a:t>
            </a:fld>
            <a:endParaRPr lang="en-US"/>
          </a:p>
        </p:txBody>
      </p:sp>
    </p:spTree>
    <p:extLst>
      <p:ext uri="{BB962C8B-B14F-4D97-AF65-F5344CB8AC3E}">
        <p14:creationId xmlns:p14="http://schemas.microsoft.com/office/powerpoint/2010/main" val="3255462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74638"/>
            <a:ext cx="8229600" cy="715962"/>
          </a:xfrm>
        </p:spPr>
        <p:txBody>
          <a:bodyPr/>
          <a:lstStyle/>
          <a:p>
            <a:pPr eaLnBrk="1" hangingPunct="1"/>
            <a:r>
              <a:rPr lang="en-US" sz="3200" smtClean="0">
                <a:solidFill>
                  <a:srgbClr val="FF0000"/>
                </a:solidFill>
              </a:rPr>
              <a:t>Arrangements in case of </a:t>
            </a:r>
            <a:r>
              <a:rPr lang="en-US" sz="3200" b="1" smtClean="0">
                <a:solidFill>
                  <a:srgbClr val="FF0000"/>
                </a:solidFill>
              </a:rPr>
              <a:t>re-poll - Adjourned poll </a:t>
            </a:r>
            <a:endParaRPr lang="en-US" sz="3200" smtClean="0">
              <a:solidFill>
                <a:srgbClr val="FF0000"/>
              </a:solidFill>
            </a:endParaRPr>
          </a:p>
        </p:txBody>
      </p:sp>
      <p:sp>
        <p:nvSpPr>
          <p:cNvPr id="3" name="Content Placeholder 2"/>
          <p:cNvSpPr>
            <a:spLocks noGrp="1"/>
          </p:cNvSpPr>
          <p:nvPr>
            <p:ph idx="1"/>
          </p:nvPr>
        </p:nvSpPr>
        <p:spPr/>
        <p:txBody>
          <a:bodyPr rtlCol="0">
            <a:normAutofit fontScale="92500" lnSpcReduction="10000"/>
          </a:bodyPr>
          <a:lstStyle/>
          <a:p>
            <a:pPr algn="just" eaLnBrk="1" fontAlgn="auto" hangingPunct="1">
              <a:spcAft>
                <a:spcPts val="0"/>
              </a:spcAft>
              <a:defRPr/>
            </a:pPr>
            <a:r>
              <a:rPr lang="en-US" dirty="0" smtClean="0">
                <a:solidFill>
                  <a:schemeClr val="accent5">
                    <a:lumMod val="75000"/>
                  </a:schemeClr>
                </a:solidFill>
              </a:rPr>
              <a:t>Re-poll u/s 58 / 58A - Re-poll EVMs be put back in same strong room - old EVM to be prominently marked cancelled / not to be counted and should be preserved unopened and with seals intact. - Separate polling party for the re-poll.</a:t>
            </a:r>
          </a:p>
          <a:p>
            <a:pPr algn="just" eaLnBrk="1" fontAlgn="auto" hangingPunct="1">
              <a:spcAft>
                <a:spcPts val="0"/>
              </a:spcAft>
              <a:defRPr/>
            </a:pPr>
            <a:r>
              <a:rPr lang="en-US" dirty="0" smtClean="0">
                <a:solidFill>
                  <a:schemeClr val="accent5">
                    <a:lumMod val="75000"/>
                  </a:schemeClr>
                </a:solidFill>
              </a:rPr>
              <a:t>Adjourned poll u/s 57 - Sealed packets containing marked copy of roll and the Register of Voters and new EVM will be provided to </a:t>
            </a:r>
            <a:r>
              <a:rPr lang="en-US" dirty="0" err="1" smtClean="0">
                <a:solidFill>
                  <a:schemeClr val="accent5">
                    <a:lumMod val="75000"/>
                  </a:schemeClr>
                </a:solidFill>
              </a:rPr>
              <a:t>PrO</a:t>
            </a:r>
            <a:r>
              <a:rPr lang="en-US" dirty="0" smtClean="0">
                <a:solidFill>
                  <a:schemeClr val="accent5">
                    <a:lumMod val="75000"/>
                  </a:schemeClr>
                </a:solidFill>
              </a:rPr>
              <a:t>. - </a:t>
            </a:r>
            <a:r>
              <a:rPr lang="en-US" dirty="0" err="1" smtClean="0">
                <a:solidFill>
                  <a:schemeClr val="accent5">
                    <a:lumMod val="75000"/>
                  </a:schemeClr>
                </a:solidFill>
              </a:rPr>
              <a:t>PrO</a:t>
            </a:r>
            <a:r>
              <a:rPr lang="en-US" dirty="0" smtClean="0">
                <a:solidFill>
                  <a:schemeClr val="accent5">
                    <a:lumMod val="75000"/>
                  </a:schemeClr>
                </a:solidFill>
              </a:rPr>
              <a:t> to open sealed packet in presence of polling agents present.</a:t>
            </a:r>
          </a:p>
          <a:p>
            <a:pPr algn="just" eaLnBrk="1" fontAlgn="auto" hangingPunct="1">
              <a:spcAft>
                <a:spcPts val="0"/>
              </a:spcAft>
              <a:buFont typeface="Arial" pitchFamily="34" charset="0"/>
              <a:buNone/>
              <a:defRPr/>
            </a:pPr>
            <a:endParaRPr lang="en-US" dirty="0" smtClean="0">
              <a:solidFill>
                <a:schemeClr val="accent5">
                  <a:lumMod val="75000"/>
                </a:schemeClr>
              </a:solidFill>
            </a:endParaRPr>
          </a:p>
          <a:p>
            <a:pPr algn="just" eaLnBrk="1" fontAlgn="auto" hangingPunct="1">
              <a:spcAft>
                <a:spcPts val="0"/>
              </a:spcAft>
              <a:defRPr/>
            </a:pPr>
            <a:endParaRPr lang="en-US"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329081F7-F294-4FA2-BA6D-4AEB83398C0B}" type="slidenum">
              <a:rPr lang="en-US"/>
              <a:pPr>
                <a:defRPr/>
              </a:pPr>
              <a:t>26</a:t>
            </a:fld>
            <a:endParaRPr lang="en-US"/>
          </a:p>
        </p:txBody>
      </p:sp>
    </p:spTree>
    <p:extLst>
      <p:ext uri="{BB962C8B-B14F-4D97-AF65-F5344CB8AC3E}">
        <p14:creationId xmlns:p14="http://schemas.microsoft.com/office/powerpoint/2010/main" val="1906819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a:bodyPr>
          <a:lstStyle/>
          <a:p>
            <a:pPr eaLnBrk="1" fontAlgn="auto" hangingPunct="1">
              <a:spcAft>
                <a:spcPts val="0"/>
              </a:spcAft>
              <a:defRPr/>
            </a:pPr>
            <a:r>
              <a:rPr lang="en-US" sz="2800" b="1" dirty="0" smtClean="0">
                <a:solidFill>
                  <a:srgbClr val="FF0000"/>
                </a:solidFill>
              </a:rPr>
              <a:t>References —</a:t>
            </a:r>
            <a:endParaRPr lang="en-US" sz="2800" dirty="0" smtClean="0">
              <a:solidFill>
                <a:srgbClr val="FF0000"/>
              </a:solidFill>
            </a:endParaRPr>
          </a:p>
          <a:p>
            <a:pPr eaLnBrk="1" fontAlgn="auto" hangingPunct="1">
              <a:spcAft>
                <a:spcPts val="0"/>
              </a:spcAft>
              <a:buFont typeface="Arial" pitchFamily="34" charset="0"/>
              <a:buNone/>
              <a:defRPr/>
            </a:pPr>
            <a:r>
              <a:rPr lang="en-US" sz="2800" dirty="0" smtClean="0"/>
              <a:t>		</a:t>
            </a:r>
            <a:r>
              <a:rPr lang="en-US" sz="2800" dirty="0" err="1" smtClean="0"/>
              <a:t>Paras</a:t>
            </a:r>
            <a:r>
              <a:rPr lang="en-US" sz="2800" dirty="0" smtClean="0"/>
              <a:t> 51 to 53, 58 &amp; 59 of Ch. XIII of RO hand 	book; </a:t>
            </a:r>
          </a:p>
          <a:p>
            <a:pPr eaLnBrk="1" fontAlgn="auto" hangingPunct="1">
              <a:spcAft>
                <a:spcPts val="0"/>
              </a:spcAft>
              <a:buFont typeface="Arial" pitchFamily="34" charset="0"/>
              <a:buNone/>
              <a:defRPr/>
            </a:pPr>
            <a:r>
              <a:rPr lang="en-US" sz="2800" dirty="0" smtClean="0">
                <a:sym typeface="Wingdings"/>
              </a:rPr>
              <a:t>		</a:t>
            </a:r>
            <a:r>
              <a:rPr lang="en-US" sz="2800" dirty="0" smtClean="0"/>
              <a:t>ECI's No. 464/INST/2007 PLN-I dt. 12.10.2007; </a:t>
            </a:r>
          </a:p>
          <a:p>
            <a:pPr marL="914400" indent="0" eaLnBrk="1" fontAlgn="auto" hangingPunct="1">
              <a:spcAft>
                <a:spcPts val="0"/>
              </a:spcAft>
              <a:buFont typeface="Arial" pitchFamily="34" charset="0"/>
              <a:buNone/>
              <a:defRPr/>
            </a:pPr>
            <a:r>
              <a:rPr lang="en-US" sz="2800" smtClean="0"/>
              <a:t>ECI's </a:t>
            </a:r>
            <a:r>
              <a:rPr lang="en-US" sz="2800" dirty="0" smtClean="0"/>
              <a:t>No. 464/INST/2008-EPS dt. 16.12.2008 – Arrangement at the reception centre</a:t>
            </a:r>
            <a:endParaRPr lang="en-US" sz="2800" dirty="0"/>
          </a:p>
        </p:txBody>
      </p:sp>
      <p:sp>
        <p:nvSpPr>
          <p:cNvPr id="4" name="Slide Number Placeholder 3"/>
          <p:cNvSpPr>
            <a:spLocks noGrp="1"/>
          </p:cNvSpPr>
          <p:nvPr>
            <p:ph type="sldNum" sz="quarter" idx="12"/>
          </p:nvPr>
        </p:nvSpPr>
        <p:spPr/>
        <p:txBody>
          <a:bodyPr/>
          <a:lstStyle/>
          <a:p>
            <a:pPr>
              <a:defRPr/>
            </a:pPr>
            <a:fld id="{3E17678A-9E73-4690-A591-3B5E223C4F96}" type="slidenum">
              <a:rPr lang="en-US"/>
              <a:pPr>
                <a:defRPr/>
              </a:pPr>
              <a:t>27</a:t>
            </a:fld>
            <a:endParaRPr lang="en-US"/>
          </a:p>
        </p:txBody>
      </p:sp>
    </p:spTree>
    <p:extLst>
      <p:ext uri="{BB962C8B-B14F-4D97-AF65-F5344CB8AC3E}">
        <p14:creationId xmlns:p14="http://schemas.microsoft.com/office/powerpoint/2010/main" val="2212097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rtlCol="0">
            <a:normAutofit fontScale="85000" lnSpcReduction="10000"/>
          </a:bodyPr>
          <a:lstStyle/>
          <a:p>
            <a:pPr algn="just" eaLnBrk="1" fontAlgn="auto" hangingPunct="1">
              <a:spcAft>
                <a:spcPts val="0"/>
              </a:spcAft>
              <a:defRPr/>
            </a:pPr>
            <a:r>
              <a:rPr lang="en-US" sz="2800" b="1" dirty="0" smtClean="0">
                <a:solidFill>
                  <a:schemeClr val="tx2">
                    <a:lumMod val="60000"/>
                    <a:lumOff val="40000"/>
                  </a:schemeClr>
                </a:solidFill>
              </a:rPr>
              <a:t>Staff needed for?</a:t>
            </a:r>
          </a:p>
          <a:p>
            <a:pPr algn="just" eaLnBrk="1" fontAlgn="auto" hangingPunct="1">
              <a:spcAft>
                <a:spcPts val="0"/>
              </a:spcAft>
              <a:buFont typeface="Arial" pitchFamily="34" charset="0"/>
              <a:buNone/>
              <a:defRPr/>
            </a:pPr>
            <a:r>
              <a:rPr lang="en-US" sz="2800" b="1" dirty="0" smtClean="0">
                <a:solidFill>
                  <a:schemeClr val="tx2">
                    <a:lumMod val="60000"/>
                    <a:lumOff val="40000"/>
                  </a:schemeClr>
                </a:solidFill>
              </a:rPr>
              <a:t>	</a:t>
            </a:r>
            <a:r>
              <a:rPr lang="en-US" sz="2800" dirty="0" smtClean="0">
                <a:solidFill>
                  <a:schemeClr val="tx2">
                    <a:lumMod val="60000"/>
                    <a:lumOff val="40000"/>
                  </a:schemeClr>
                </a:solidFill>
              </a:rPr>
              <a:t>Deployment of Staff (in connection with conduct of election) is needed for the following </a:t>
            </a:r>
            <a:r>
              <a:rPr lang="en-US" sz="2800" b="1" dirty="0" smtClean="0">
                <a:solidFill>
                  <a:schemeClr val="tx2">
                    <a:lumMod val="60000"/>
                    <a:lumOff val="40000"/>
                  </a:schemeClr>
                </a:solidFill>
              </a:rPr>
              <a:t>categories</a:t>
            </a:r>
            <a:r>
              <a:rPr lang="en-US" sz="2800" dirty="0" smtClean="0">
                <a:solidFill>
                  <a:schemeClr val="tx2">
                    <a:lumMod val="60000"/>
                    <a:lumOff val="40000"/>
                  </a:schemeClr>
                </a:solidFill>
              </a:rPr>
              <a:t> for various stages -</a:t>
            </a:r>
          </a:p>
          <a:p>
            <a:pPr eaLnBrk="1" fontAlgn="auto" hangingPunct="1">
              <a:spcAft>
                <a:spcPts val="0"/>
              </a:spcAft>
              <a:buFont typeface="Arial" pitchFamily="34" charset="0"/>
              <a:buNone/>
              <a:defRPr/>
            </a:pPr>
            <a:r>
              <a:rPr lang="en-US" sz="2400" dirty="0" smtClean="0"/>
              <a:t>	</a:t>
            </a:r>
          </a:p>
          <a:p>
            <a:pPr eaLnBrk="1" fontAlgn="auto" hangingPunct="1">
              <a:spcAft>
                <a:spcPts val="0"/>
              </a:spcAft>
              <a:buFont typeface="Arial" pitchFamily="34" charset="0"/>
              <a:buNone/>
              <a:defRPr/>
            </a:pPr>
            <a:r>
              <a:rPr lang="en-US" sz="2400" dirty="0" smtClean="0"/>
              <a:t>	</a:t>
            </a:r>
            <a:r>
              <a:rPr lang="en-US" sz="2400" dirty="0" smtClean="0">
                <a:solidFill>
                  <a:schemeClr val="accent5">
                    <a:lumMod val="75000"/>
                  </a:schemeClr>
                </a:solidFill>
              </a:rPr>
              <a:t>  </a:t>
            </a:r>
            <a:r>
              <a:rPr lang="en-US" sz="2800" dirty="0" smtClean="0">
                <a:solidFill>
                  <a:schemeClr val="accent5">
                    <a:lumMod val="75000"/>
                  </a:schemeClr>
                </a:solidFill>
              </a:rPr>
              <a:t>(</a:t>
            </a:r>
            <a:r>
              <a:rPr lang="en-US" sz="2800" dirty="0" err="1" smtClean="0">
                <a:solidFill>
                  <a:schemeClr val="accent5">
                    <a:lumMod val="75000"/>
                  </a:schemeClr>
                </a:solidFill>
              </a:rPr>
              <a:t>i</a:t>
            </a:r>
            <a:r>
              <a:rPr lang="en-US" sz="2800" dirty="0" smtClean="0">
                <a:solidFill>
                  <a:schemeClr val="accent5">
                    <a:lumMod val="75000"/>
                  </a:schemeClr>
                </a:solidFill>
              </a:rPr>
              <a:t>) 	   Presiding Officers and Polling Officers</a:t>
            </a:r>
          </a:p>
          <a:p>
            <a:pPr lvl="1" eaLnBrk="1" fontAlgn="auto" hangingPunct="1">
              <a:spcAft>
                <a:spcPts val="0"/>
              </a:spcAft>
              <a:buFont typeface="Arial" pitchFamily="34" charset="0"/>
              <a:buNone/>
              <a:defRPr/>
            </a:pPr>
            <a:r>
              <a:rPr lang="en-US" dirty="0" smtClean="0">
                <a:solidFill>
                  <a:schemeClr val="accent5">
                    <a:lumMod val="75000"/>
                  </a:schemeClr>
                </a:solidFill>
              </a:rPr>
              <a:t>(ii)	   Micro observers</a:t>
            </a:r>
          </a:p>
          <a:p>
            <a:pPr lvl="1" eaLnBrk="1" fontAlgn="auto" hangingPunct="1">
              <a:spcAft>
                <a:spcPts val="0"/>
              </a:spcAft>
              <a:buFont typeface="Arial" pitchFamily="34" charset="0"/>
              <a:buNone/>
              <a:defRPr/>
            </a:pPr>
            <a:r>
              <a:rPr lang="en-US" dirty="0" smtClean="0">
                <a:solidFill>
                  <a:schemeClr val="accent5">
                    <a:lumMod val="75000"/>
                  </a:schemeClr>
                </a:solidFill>
              </a:rPr>
              <a:t>(iii)	   Sector Officers</a:t>
            </a:r>
          </a:p>
          <a:p>
            <a:pPr eaLnBrk="1" fontAlgn="auto" hangingPunct="1">
              <a:spcAft>
                <a:spcPts val="0"/>
              </a:spcAft>
              <a:buFont typeface="Arial" pitchFamily="34" charset="0"/>
              <a:buNone/>
              <a:defRPr/>
            </a:pPr>
            <a:r>
              <a:rPr lang="en-US" sz="2800" dirty="0" smtClean="0">
                <a:solidFill>
                  <a:schemeClr val="accent5">
                    <a:lumMod val="75000"/>
                  </a:schemeClr>
                </a:solidFill>
              </a:rPr>
              <a:t>	  (iv)	   Area/Sector/Zonal Magistrates</a:t>
            </a:r>
          </a:p>
          <a:p>
            <a:pPr lvl="1" eaLnBrk="1" fontAlgn="auto" hangingPunct="1">
              <a:spcAft>
                <a:spcPts val="0"/>
              </a:spcAft>
              <a:buFont typeface="Arial" pitchFamily="34" charset="0"/>
              <a:buNone/>
              <a:defRPr/>
            </a:pPr>
            <a:r>
              <a:rPr lang="en-US" dirty="0" smtClean="0">
                <a:solidFill>
                  <a:schemeClr val="accent5">
                    <a:lumMod val="75000"/>
                  </a:schemeClr>
                </a:solidFill>
              </a:rPr>
              <a:t>(v)     Police Personnel</a:t>
            </a:r>
          </a:p>
          <a:p>
            <a:pPr lvl="1" eaLnBrk="1" fontAlgn="auto" hangingPunct="1">
              <a:spcAft>
                <a:spcPts val="0"/>
              </a:spcAft>
              <a:buFont typeface="Arial" pitchFamily="34" charset="0"/>
              <a:buNone/>
              <a:defRPr/>
            </a:pPr>
            <a:r>
              <a:rPr lang="en-US" dirty="0" smtClean="0">
                <a:solidFill>
                  <a:schemeClr val="accent5">
                    <a:lumMod val="75000"/>
                  </a:schemeClr>
                </a:solidFill>
              </a:rPr>
              <a:t>(vi)    Counting Supervisors and Assistants</a:t>
            </a:r>
          </a:p>
          <a:p>
            <a:pPr eaLnBrk="1" fontAlgn="auto" hangingPunct="1">
              <a:spcAft>
                <a:spcPts val="0"/>
              </a:spcAft>
              <a:buFont typeface="Arial" pitchFamily="34" charset="0"/>
              <a:buNone/>
              <a:defRPr/>
            </a:pPr>
            <a:r>
              <a:rPr lang="en-US" sz="2800" dirty="0" smtClean="0">
                <a:solidFill>
                  <a:schemeClr val="accent5">
                    <a:lumMod val="75000"/>
                  </a:schemeClr>
                </a:solidFill>
              </a:rPr>
              <a:t>	  (vii)   Additional Counting Staff</a:t>
            </a:r>
          </a:p>
          <a:p>
            <a:pPr eaLnBrk="1" fontAlgn="auto" hangingPunct="1">
              <a:spcAft>
                <a:spcPts val="0"/>
              </a:spcAft>
              <a:buFont typeface="Arial" pitchFamily="34" charset="0"/>
              <a:buNone/>
              <a:defRPr/>
            </a:pPr>
            <a:r>
              <a:rPr lang="en-US" sz="2800" dirty="0" smtClean="0">
                <a:solidFill>
                  <a:schemeClr val="accent5">
                    <a:lumMod val="75000"/>
                  </a:schemeClr>
                </a:solidFill>
              </a:rPr>
              <a:t>	  (viii)  Voter Assistance Booth Staff</a:t>
            </a:r>
          </a:p>
          <a:p>
            <a:pPr eaLnBrk="1" fontAlgn="auto" hangingPunct="1">
              <a:spcAft>
                <a:spcPts val="0"/>
              </a:spcAft>
              <a:buFont typeface="Arial" pitchFamily="34" charset="0"/>
              <a:buNone/>
              <a:defRPr/>
            </a:pPr>
            <a:r>
              <a:rPr lang="en-US" sz="2800" dirty="0" smtClean="0">
                <a:solidFill>
                  <a:schemeClr val="accent5">
                    <a:lumMod val="75000"/>
                  </a:schemeClr>
                </a:solidFill>
              </a:rPr>
              <a:t>	  (ix)    Digital/Video camera Supervisors</a:t>
            </a:r>
          </a:p>
          <a:p>
            <a:pPr eaLnBrk="1" fontAlgn="auto" hangingPunct="1">
              <a:spcAft>
                <a:spcPts val="0"/>
              </a:spcAft>
              <a:buFont typeface="Arial" pitchFamily="34" charset="0"/>
              <a:buNone/>
              <a:defRPr/>
            </a:pPr>
            <a:r>
              <a:rPr lang="en-US" sz="2800" dirty="0" smtClean="0">
                <a:solidFill>
                  <a:schemeClr val="accent5">
                    <a:lumMod val="75000"/>
                  </a:schemeClr>
                </a:solidFill>
              </a:rPr>
              <a:t>	  (x)     Booth Level Officers</a:t>
            </a:r>
          </a:p>
          <a:p>
            <a:pPr eaLnBrk="1" fontAlgn="auto" hangingPunct="1">
              <a:spcAft>
                <a:spcPts val="0"/>
              </a:spcAft>
              <a:buFont typeface="Arial" pitchFamily="34" charset="0"/>
              <a:buNone/>
              <a:defRPr/>
            </a:pPr>
            <a:endParaRPr lang="en-US" sz="2400" dirty="0" smtClean="0"/>
          </a:p>
          <a:p>
            <a:pPr eaLnBrk="1" fontAlgn="auto" hangingPunct="1">
              <a:spcAft>
                <a:spcPts val="0"/>
              </a:spcAft>
              <a:buFont typeface="Arial" pitchFamily="34" charset="0"/>
              <a:buNone/>
              <a:defRPr/>
            </a:pPr>
            <a:endParaRPr lang="en-US" sz="2400" dirty="0"/>
          </a:p>
        </p:txBody>
      </p:sp>
      <p:sp>
        <p:nvSpPr>
          <p:cNvPr id="4" name="Slide Number Placeholder 3"/>
          <p:cNvSpPr>
            <a:spLocks noGrp="1"/>
          </p:cNvSpPr>
          <p:nvPr>
            <p:ph type="sldNum" sz="quarter" idx="12"/>
          </p:nvPr>
        </p:nvSpPr>
        <p:spPr/>
        <p:txBody>
          <a:bodyPr/>
          <a:lstStyle/>
          <a:p>
            <a:pPr>
              <a:defRPr/>
            </a:pPr>
            <a:fld id="{077A4D8B-E1B2-4CC0-AE42-3D710472B184}" type="slidenum">
              <a:rPr lang="en-US"/>
              <a:pPr>
                <a:defRPr/>
              </a:pPr>
              <a:t>3</a:t>
            </a:fld>
            <a:endParaRPr lang="en-US"/>
          </a:p>
        </p:txBody>
      </p:sp>
    </p:spTree>
    <p:extLst>
      <p:ext uri="{BB962C8B-B14F-4D97-AF65-F5344CB8AC3E}">
        <p14:creationId xmlns:p14="http://schemas.microsoft.com/office/powerpoint/2010/main" val="2764153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382000" cy="5287963"/>
          </a:xfrm>
        </p:spPr>
        <p:txBody>
          <a:bodyPr rtlCol="0">
            <a:normAutofit fontScale="92500"/>
          </a:bodyPr>
          <a:lstStyle/>
          <a:p>
            <a:pPr eaLnBrk="1" fontAlgn="auto" hangingPunct="1">
              <a:spcAft>
                <a:spcPts val="0"/>
              </a:spcAft>
              <a:defRPr/>
            </a:pPr>
            <a:r>
              <a:rPr lang="en-US" sz="2800" dirty="0" smtClean="0">
                <a:solidFill>
                  <a:srgbClr val="FF0000"/>
                </a:solidFill>
              </a:rPr>
              <a:t>Staff of </a:t>
            </a:r>
            <a:r>
              <a:rPr lang="en-US" sz="2800" b="1" dirty="0" smtClean="0">
                <a:solidFill>
                  <a:srgbClr val="FF0000"/>
                </a:solidFill>
              </a:rPr>
              <a:t>Authorities/ </a:t>
            </a:r>
            <a:r>
              <a:rPr lang="en-US" sz="2800" b="1" dirty="0" err="1" smtClean="0">
                <a:solidFill>
                  <a:srgbClr val="FF0000"/>
                </a:solidFill>
              </a:rPr>
              <a:t>Organisations</a:t>
            </a:r>
            <a:r>
              <a:rPr lang="en-US" sz="2800" dirty="0" smtClean="0">
                <a:solidFill>
                  <a:srgbClr val="FF0000"/>
                </a:solidFill>
              </a:rPr>
              <a:t> that can be deployed?</a:t>
            </a:r>
          </a:p>
          <a:p>
            <a:pPr eaLnBrk="1" fontAlgn="auto" hangingPunct="1">
              <a:spcAft>
                <a:spcPts val="0"/>
              </a:spcAft>
              <a:buFont typeface="Arial" pitchFamily="34" charset="0"/>
              <a:buNone/>
              <a:defRPr/>
            </a:pPr>
            <a:r>
              <a:rPr lang="en-US" sz="2400" dirty="0" smtClean="0"/>
              <a:t>	</a:t>
            </a:r>
            <a:r>
              <a:rPr lang="en-US" sz="2400" dirty="0" smtClean="0">
                <a:solidFill>
                  <a:schemeClr val="accent5">
                    <a:lumMod val="50000"/>
                  </a:schemeClr>
                </a:solidFill>
              </a:rPr>
              <a:t>(</a:t>
            </a:r>
            <a:r>
              <a:rPr lang="en-US" sz="2400" dirty="0" err="1" smtClean="0">
                <a:solidFill>
                  <a:schemeClr val="accent5">
                    <a:lumMod val="50000"/>
                  </a:schemeClr>
                </a:solidFill>
              </a:rPr>
              <a:t>i</a:t>
            </a:r>
            <a:r>
              <a:rPr lang="en-US" sz="2400" dirty="0" smtClean="0">
                <a:solidFill>
                  <a:schemeClr val="accent5">
                    <a:lumMod val="50000"/>
                  </a:schemeClr>
                </a:solidFill>
              </a:rPr>
              <a:t>)        Central Government and State Government</a:t>
            </a:r>
          </a:p>
          <a:p>
            <a:pPr eaLnBrk="1" fontAlgn="auto" hangingPunct="1">
              <a:spcAft>
                <a:spcPts val="0"/>
              </a:spcAft>
              <a:buFont typeface="Arial" pitchFamily="34" charset="0"/>
              <a:buNone/>
              <a:defRPr/>
            </a:pPr>
            <a:r>
              <a:rPr lang="en-US" sz="2400" dirty="0" smtClean="0">
                <a:solidFill>
                  <a:schemeClr val="accent5">
                    <a:lumMod val="50000"/>
                  </a:schemeClr>
                </a:solidFill>
              </a:rPr>
              <a:t>	(ii)   	   Local Authority </a:t>
            </a:r>
          </a:p>
          <a:p>
            <a:pPr algn="just" eaLnBrk="1" fontAlgn="auto" hangingPunct="1">
              <a:spcAft>
                <a:spcPts val="0"/>
              </a:spcAft>
              <a:buFont typeface="Arial" pitchFamily="34" charset="0"/>
              <a:buNone/>
              <a:defRPr/>
            </a:pPr>
            <a:r>
              <a:rPr lang="en-US" sz="2400" dirty="0" smtClean="0">
                <a:solidFill>
                  <a:schemeClr val="accent5">
                    <a:lumMod val="50000"/>
                  </a:schemeClr>
                </a:solidFill>
              </a:rPr>
              <a:t>	(iii)     University established or incorporated by/ under a </a:t>
            </a:r>
          </a:p>
          <a:p>
            <a:pPr algn="just" eaLnBrk="1" fontAlgn="auto" hangingPunct="1">
              <a:spcAft>
                <a:spcPts val="0"/>
              </a:spcAft>
              <a:buFont typeface="Arial" pitchFamily="34" charset="0"/>
              <a:buNone/>
              <a:defRPr/>
            </a:pPr>
            <a:r>
              <a:rPr lang="en-US" sz="2400" dirty="0" smtClean="0">
                <a:solidFill>
                  <a:schemeClr val="accent5">
                    <a:lumMod val="50000"/>
                  </a:schemeClr>
                </a:solidFill>
              </a:rPr>
              <a:t>                Central / State Govt. Act.</a:t>
            </a:r>
          </a:p>
          <a:p>
            <a:pPr eaLnBrk="1" fontAlgn="auto" hangingPunct="1">
              <a:spcAft>
                <a:spcPts val="0"/>
              </a:spcAft>
              <a:buFont typeface="Arial" pitchFamily="34" charset="0"/>
              <a:buNone/>
              <a:defRPr/>
            </a:pPr>
            <a:r>
              <a:rPr lang="en-US" sz="2400" dirty="0" smtClean="0">
                <a:solidFill>
                  <a:schemeClr val="accent5">
                    <a:lumMod val="50000"/>
                  </a:schemeClr>
                </a:solidFill>
              </a:rPr>
              <a:t>	(iv)     Government Company</a:t>
            </a:r>
          </a:p>
          <a:p>
            <a:pPr algn="just" eaLnBrk="1" fontAlgn="auto" hangingPunct="1">
              <a:spcAft>
                <a:spcPts val="0"/>
              </a:spcAft>
              <a:buFont typeface="Arial" pitchFamily="34" charset="0"/>
              <a:buNone/>
              <a:defRPr/>
            </a:pPr>
            <a:r>
              <a:rPr lang="en-US" sz="2400" dirty="0" smtClean="0">
                <a:solidFill>
                  <a:schemeClr val="accent5">
                    <a:lumMod val="50000"/>
                  </a:schemeClr>
                </a:solidFill>
              </a:rPr>
              <a:t>	(v)      Institution, Concern or Undertaking which is established   </a:t>
            </a:r>
          </a:p>
          <a:p>
            <a:pPr algn="just" eaLnBrk="1" fontAlgn="auto" hangingPunct="1">
              <a:spcAft>
                <a:spcPts val="0"/>
              </a:spcAft>
              <a:buFont typeface="Arial" pitchFamily="34" charset="0"/>
              <a:buNone/>
              <a:defRPr/>
            </a:pPr>
            <a:r>
              <a:rPr lang="en-US" sz="2400" dirty="0" smtClean="0">
                <a:solidFill>
                  <a:schemeClr val="accent5">
                    <a:lumMod val="50000"/>
                  </a:schemeClr>
                </a:solidFill>
              </a:rPr>
              <a:t>                by / under Central / State Act or which is controlled / </a:t>
            </a:r>
          </a:p>
          <a:p>
            <a:pPr algn="just" eaLnBrk="1" fontAlgn="auto" hangingPunct="1">
              <a:spcAft>
                <a:spcPts val="0"/>
              </a:spcAft>
              <a:buFont typeface="Arial" pitchFamily="34" charset="0"/>
              <a:buNone/>
              <a:defRPr/>
            </a:pPr>
            <a:r>
              <a:rPr lang="en-US" sz="2400" dirty="0" smtClean="0">
                <a:solidFill>
                  <a:schemeClr val="accent5">
                    <a:lumMod val="50000"/>
                  </a:schemeClr>
                </a:solidFill>
              </a:rPr>
              <a:t>  		  financed   wholly / substantially   by  funds  provided  </a:t>
            </a:r>
          </a:p>
          <a:p>
            <a:pPr algn="just" eaLnBrk="1" fontAlgn="auto" hangingPunct="1">
              <a:spcAft>
                <a:spcPts val="0"/>
              </a:spcAft>
              <a:buFont typeface="Arial" pitchFamily="34" charset="0"/>
              <a:buNone/>
              <a:defRPr/>
            </a:pPr>
            <a:r>
              <a:rPr lang="en-US" sz="2400" dirty="0" smtClean="0">
                <a:solidFill>
                  <a:schemeClr val="accent5">
                    <a:lumMod val="50000"/>
                  </a:schemeClr>
                </a:solidFill>
              </a:rPr>
              <a:t>                directly/ indirectly by Central/ State Govt.</a:t>
            </a:r>
            <a:endParaRPr lang="en-US" sz="2400" dirty="0" smtClean="0">
              <a:solidFill>
                <a:srgbClr val="FF0000"/>
              </a:solidFill>
            </a:endParaRPr>
          </a:p>
          <a:p>
            <a:pPr algn="just" eaLnBrk="1" fontAlgn="auto" hangingPunct="1">
              <a:spcAft>
                <a:spcPts val="0"/>
              </a:spcAft>
              <a:defRPr/>
            </a:pPr>
            <a:r>
              <a:rPr lang="en-US" sz="2400" dirty="0" smtClean="0">
                <a:solidFill>
                  <a:srgbClr val="FF0000"/>
                </a:solidFill>
              </a:rPr>
              <a:t>All Officers/officials related to election duties including police personnel shall be deemed to be on deputation of ECI during election process (Sec. 28-A of RP Act 1951)</a:t>
            </a:r>
          </a:p>
          <a:p>
            <a:pPr algn="just" eaLnBrk="1" fontAlgn="auto" hangingPunct="1">
              <a:spcAft>
                <a:spcPts val="0"/>
              </a:spcAft>
              <a:buFont typeface="Arial" pitchFamily="34" charset="0"/>
              <a:buNone/>
              <a:defRPr/>
            </a:pPr>
            <a:endParaRPr lang="en-US" sz="2400" dirty="0" smtClean="0">
              <a:solidFill>
                <a:schemeClr val="accent5">
                  <a:lumMod val="50000"/>
                </a:schemeClr>
              </a:solidFill>
            </a:endParaRPr>
          </a:p>
          <a:p>
            <a:pPr eaLnBrk="1" fontAlgn="auto" hangingPunct="1">
              <a:spcAft>
                <a:spcPts val="0"/>
              </a:spcAft>
              <a:buFont typeface="Arial" pitchFamily="34" charset="0"/>
              <a:buNone/>
              <a:defRPr/>
            </a:pPr>
            <a:endParaRPr lang="en-US" sz="2400" dirty="0"/>
          </a:p>
        </p:txBody>
      </p:sp>
      <p:sp>
        <p:nvSpPr>
          <p:cNvPr id="4" name="Slide Number Placeholder 3"/>
          <p:cNvSpPr>
            <a:spLocks noGrp="1"/>
          </p:cNvSpPr>
          <p:nvPr>
            <p:ph type="sldNum" sz="quarter" idx="12"/>
          </p:nvPr>
        </p:nvSpPr>
        <p:spPr/>
        <p:txBody>
          <a:bodyPr/>
          <a:lstStyle/>
          <a:p>
            <a:pPr>
              <a:defRPr/>
            </a:pPr>
            <a:fld id="{DE2B8B80-C6D5-4540-BC0E-0EE98D7BCAA6}" type="slidenum">
              <a:rPr lang="en-US"/>
              <a:pPr>
                <a:defRPr/>
              </a:pPr>
              <a:t>4</a:t>
            </a:fld>
            <a:endParaRPr lang="en-US"/>
          </a:p>
        </p:txBody>
      </p:sp>
    </p:spTree>
    <p:extLst>
      <p:ext uri="{BB962C8B-B14F-4D97-AF65-F5344CB8AC3E}">
        <p14:creationId xmlns:p14="http://schemas.microsoft.com/office/powerpoint/2010/main" val="3654036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rtlCol="0">
            <a:normAutofit/>
          </a:bodyPr>
          <a:lstStyle/>
          <a:p>
            <a:pPr algn="just" eaLnBrk="1" fontAlgn="auto" hangingPunct="1">
              <a:spcAft>
                <a:spcPts val="0"/>
              </a:spcAft>
              <a:defRPr/>
            </a:pPr>
            <a:r>
              <a:rPr lang="en-US" sz="2800" dirty="0" smtClean="0">
                <a:solidFill>
                  <a:srgbClr val="FF0000"/>
                </a:solidFill>
              </a:rPr>
              <a:t>Create District </a:t>
            </a:r>
            <a:r>
              <a:rPr lang="en-US" sz="2800" b="1" dirty="0" smtClean="0">
                <a:solidFill>
                  <a:srgbClr val="FF0000"/>
                </a:solidFill>
              </a:rPr>
              <a:t>Database</a:t>
            </a:r>
            <a:r>
              <a:rPr lang="en-US" sz="2800" dirty="0" smtClean="0">
                <a:solidFill>
                  <a:srgbClr val="FF0000"/>
                </a:solidFill>
              </a:rPr>
              <a:t> of eligible personnel which can facilitate computerized randomization.</a:t>
            </a:r>
          </a:p>
          <a:p>
            <a:pPr eaLnBrk="1" fontAlgn="auto" hangingPunct="1">
              <a:spcAft>
                <a:spcPts val="0"/>
              </a:spcAft>
              <a:buFont typeface="Arial" pitchFamily="34" charset="0"/>
              <a:buNone/>
              <a:defRPr/>
            </a:pPr>
            <a:r>
              <a:rPr lang="en-US" sz="2400" b="1" dirty="0" smtClean="0">
                <a:solidFill>
                  <a:srgbClr val="FF0000"/>
                </a:solidFill>
              </a:rPr>
              <a:t>	</a:t>
            </a:r>
            <a:r>
              <a:rPr lang="en-US" sz="2400" b="1" dirty="0" smtClean="0">
                <a:solidFill>
                  <a:schemeClr val="accent5">
                    <a:lumMod val="75000"/>
                  </a:schemeClr>
                </a:solidFill>
              </a:rPr>
              <a:t>(</a:t>
            </a:r>
            <a:r>
              <a:rPr lang="en-US" sz="2400" b="1" dirty="0" err="1" smtClean="0">
                <a:solidFill>
                  <a:schemeClr val="accent5">
                    <a:lumMod val="75000"/>
                  </a:schemeClr>
                </a:solidFill>
              </a:rPr>
              <a:t>i</a:t>
            </a:r>
            <a:r>
              <a:rPr lang="en-US" sz="2400" b="1" dirty="0" smtClean="0">
                <a:solidFill>
                  <a:schemeClr val="accent5">
                    <a:lumMod val="75000"/>
                  </a:schemeClr>
                </a:solidFill>
              </a:rPr>
              <a:t>)Software -</a:t>
            </a:r>
            <a:r>
              <a:rPr lang="en-US" sz="2400" dirty="0" smtClean="0">
                <a:solidFill>
                  <a:schemeClr val="accent5">
                    <a:lumMod val="75000"/>
                  </a:schemeClr>
                </a:solidFill>
              </a:rPr>
              <a:t> design as approved by ECI. </a:t>
            </a:r>
          </a:p>
          <a:p>
            <a:pPr algn="just" eaLnBrk="1" fontAlgn="auto" hangingPunct="1">
              <a:spcAft>
                <a:spcPts val="0"/>
              </a:spcAft>
              <a:buFont typeface="Arial" pitchFamily="34" charset="0"/>
              <a:buNone/>
              <a:defRPr/>
            </a:pPr>
            <a:r>
              <a:rPr lang="en-US" sz="2400" b="1" dirty="0" smtClean="0">
                <a:solidFill>
                  <a:schemeClr val="accent5">
                    <a:lumMod val="75000"/>
                  </a:schemeClr>
                </a:solidFill>
              </a:rPr>
              <a:t>	(ii)Particulars</a:t>
            </a:r>
            <a:r>
              <a:rPr lang="en-US" sz="2400" dirty="0" smtClean="0">
                <a:solidFill>
                  <a:schemeClr val="accent5">
                    <a:lumMod val="75000"/>
                  </a:schemeClr>
                </a:solidFill>
              </a:rPr>
              <a:t> like name, sex, residence AC, work place AC, designation, office, pay scale, phone No., part No., voter serial No., deployment category etc.</a:t>
            </a:r>
          </a:p>
          <a:p>
            <a:pPr eaLnBrk="1" fontAlgn="auto" hangingPunct="1">
              <a:spcAft>
                <a:spcPts val="0"/>
              </a:spcAft>
              <a:buFont typeface="Arial" pitchFamily="34" charset="0"/>
              <a:buNone/>
              <a:defRPr/>
            </a:pPr>
            <a:r>
              <a:rPr lang="en-US" sz="2400" dirty="0" smtClean="0">
                <a:solidFill>
                  <a:schemeClr val="accent5">
                    <a:lumMod val="75000"/>
                  </a:schemeClr>
                </a:solidFill>
              </a:rPr>
              <a:t>	(iii)Database be tested and operators be trained.</a:t>
            </a:r>
          </a:p>
          <a:p>
            <a:pPr algn="just" eaLnBrk="1" fontAlgn="auto" hangingPunct="1">
              <a:spcAft>
                <a:spcPts val="0"/>
              </a:spcAft>
              <a:buFont typeface="Arial" pitchFamily="34" charset="0"/>
              <a:buNone/>
              <a:defRPr/>
            </a:pPr>
            <a:r>
              <a:rPr lang="en-US" sz="2400" dirty="0" smtClean="0">
                <a:solidFill>
                  <a:schemeClr val="accent5">
                    <a:lumMod val="75000"/>
                  </a:schemeClr>
                </a:solidFill>
              </a:rPr>
              <a:t>	(iv)Database to be </a:t>
            </a:r>
            <a:r>
              <a:rPr lang="en-US" sz="2400" b="1" dirty="0" smtClean="0">
                <a:solidFill>
                  <a:schemeClr val="accent5">
                    <a:lumMod val="75000"/>
                  </a:schemeClr>
                </a:solidFill>
              </a:rPr>
              <a:t>comprehensive -</a:t>
            </a:r>
            <a:r>
              <a:rPr lang="en-US" sz="2400" dirty="0" smtClean="0">
                <a:solidFill>
                  <a:schemeClr val="accent5">
                    <a:lumMod val="75000"/>
                  </a:schemeClr>
                </a:solidFill>
              </a:rPr>
              <a:t> no department be left out except those exempted by ECI. There should not be too much of strain on a particular department/</a:t>
            </a:r>
            <a:r>
              <a:rPr lang="en-US" sz="2400" dirty="0" err="1" smtClean="0">
                <a:solidFill>
                  <a:schemeClr val="accent5">
                    <a:lumMod val="75000"/>
                  </a:schemeClr>
                </a:solidFill>
              </a:rPr>
              <a:t>organisation</a:t>
            </a:r>
            <a:r>
              <a:rPr lang="en-US" sz="2400" dirty="0" smtClean="0">
                <a:solidFill>
                  <a:schemeClr val="accent5">
                    <a:lumMod val="75000"/>
                  </a:schemeClr>
                </a:solidFill>
              </a:rPr>
              <a:t>.</a:t>
            </a:r>
          </a:p>
          <a:p>
            <a:pPr eaLnBrk="1" fontAlgn="auto" hangingPunct="1">
              <a:spcAft>
                <a:spcPts val="0"/>
              </a:spcAft>
              <a:buFont typeface="Arial" pitchFamily="34" charset="0"/>
              <a:buNone/>
              <a:defRPr/>
            </a:pPr>
            <a:r>
              <a:rPr lang="en-US" sz="2400" dirty="0" smtClean="0">
                <a:solidFill>
                  <a:schemeClr val="accent5">
                    <a:lumMod val="75000"/>
                  </a:schemeClr>
                </a:solidFill>
              </a:rPr>
              <a:t>	(v)No contractual workers or </a:t>
            </a:r>
            <a:r>
              <a:rPr lang="en-US" sz="2400" dirty="0" err="1" smtClean="0">
                <a:solidFill>
                  <a:schemeClr val="accent5">
                    <a:lumMod val="75000"/>
                  </a:schemeClr>
                </a:solidFill>
              </a:rPr>
              <a:t>Anganwadi</a:t>
            </a:r>
            <a:r>
              <a:rPr lang="en-US" sz="2400" dirty="0" smtClean="0">
                <a:solidFill>
                  <a:schemeClr val="accent5">
                    <a:lumMod val="75000"/>
                  </a:schemeClr>
                </a:solidFill>
              </a:rPr>
              <a:t> workers.</a:t>
            </a:r>
          </a:p>
          <a:p>
            <a:pPr eaLnBrk="1" fontAlgn="auto" hangingPunct="1">
              <a:spcAft>
                <a:spcPts val="0"/>
              </a:spcAft>
              <a:buFont typeface="Arial" pitchFamily="34" charset="0"/>
              <a:buNone/>
              <a:defRPr/>
            </a:pPr>
            <a:r>
              <a:rPr lang="en-US" sz="2400" dirty="0" smtClean="0">
                <a:solidFill>
                  <a:schemeClr val="accent5">
                    <a:lumMod val="75000"/>
                  </a:schemeClr>
                </a:solidFill>
              </a:rPr>
              <a:t>	(vi)Bank employees only in contingency</a:t>
            </a:r>
            <a:endParaRPr lang="en-US" sz="2400"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5EE63A05-3F37-4E62-8D4D-F9E362A9289C}" type="slidenum">
              <a:rPr lang="en-US"/>
              <a:pPr>
                <a:defRPr/>
              </a:pPr>
              <a:t>5</a:t>
            </a:fld>
            <a:endParaRPr lang="en-US"/>
          </a:p>
        </p:txBody>
      </p:sp>
    </p:spTree>
    <p:extLst>
      <p:ext uri="{BB962C8B-B14F-4D97-AF65-F5344CB8AC3E}">
        <p14:creationId xmlns:p14="http://schemas.microsoft.com/office/powerpoint/2010/main" val="4077316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rtlCol="0">
            <a:noAutofit/>
          </a:bodyPr>
          <a:lstStyle/>
          <a:p>
            <a:pPr eaLnBrk="1" fontAlgn="auto" hangingPunct="1">
              <a:spcAft>
                <a:spcPts val="0"/>
              </a:spcAft>
              <a:defRPr/>
            </a:pPr>
            <a:r>
              <a:rPr lang="en-US" sz="3200" b="1" dirty="0" smtClean="0">
                <a:solidFill>
                  <a:srgbClr val="FF0000"/>
                </a:solidFill>
              </a:rPr>
              <a:t>Officials not to be deployed in election duties</a:t>
            </a:r>
            <a:r>
              <a:rPr lang="en-US" sz="3200" b="1" dirty="0" smtClean="0">
                <a:solidFill>
                  <a:schemeClr val="accent1">
                    <a:lumMod val="75000"/>
                  </a:schemeClr>
                </a:solidFill>
              </a:rPr>
              <a:t> </a:t>
            </a:r>
            <a:endParaRPr lang="en-US" sz="3200" dirty="0">
              <a:solidFill>
                <a:schemeClr val="accent1">
                  <a:lumMod val="75000"/>
                </a:schemeClr>
              </a:solidFill>
            </a:endParaRPr>
          </a:p>
        </p:txBody>
      </p:sp>
      <p:sp>
        <p:nvSpPr>
          <p:cNvPr id="3" name="Content Placeholder 2"/>
          <p:cNvSpPr>
            <a:spLocks noGrp="1"/>
          </p:cNvSpPr>
          <p:nvPr>
            <p:ph idx="1"/>
          </p:nvPr>
        </p:nvSpPr>
        <p:spPr>
          <a:xfrm>
            <a:off x="228600" y="838200"/>
            <a:ext cx="8610600" cy="5867400"/>
          </a:xfrm>
        </p:spPr>
        <p:txBody>
          <a:bodyPr rtlCol="0">
            <a:noAutofit/>
          </a:bodyPr>
          <a:lstStyle/>
          <a:p>
            <a:pPr algn="just" eaLnBrk="1" fontAlgn="auto" hangingPunct="1">
              <a:spcAft>
                <a:spcPts val="0"/>
              </a:spcAft>
              <a:defRPr/>
            </a:pPr>
            <a:r>
              <a:rPr lang="en-US" sz="2200" dirty="0" smtClean="0">
                <a:solidFill>
                  <a:schemeClr val="accent5">
                    <a:lumMod val="75000"/>
                  </a:schemeClr>
                </a:solidFill>
              </a:rPr>
              <a:t>Officials working in CBI, IB and RAW and personnel working in essential services. </a:t>
            </a:r>
          </a:p>
          <a:p>
            <a:pPr algn="just" eaLnBrk="1" fontAlgn="auto" hangingPunct="1">
              <a:spcAft>
                <a:spcPts val="0"/>
              </a:spcAft>
              <a:defRPr/>
            </a:pPr>
            <a:r>
              <a:rPr lang="en-US" sz="2200" dirty="0" smtClean="0">
                <a:solidFill>
                  <a:schemeClr val="accent5">
                    <a:lumMod val="75000"/>
                  </a:schemeClr>
                </a:solidFill>
              </a:rPr>
              <a:t>Sr. officers of Indian Forest Service, Veterinary Doctors and Compounders, Cattle Extension Officers, Medical Practitioners, Territorial staff of Wild Life/Sanctuary </a:t>
            </a:r>
            <a:r>
              <a:rPr lang="en-US" sz="2200" dirty="0" err="1" smtClean="0">
                <a:solidFill>
                  <a:schemeClr val="accent5">
                    <a:lumMod val="75000"/>
                  </a:schemeClr>
                </a:solidFill>
              </a:rPr>
              <a:t>Deptt</a:t>
            </a:r>
            <a:r>
              <a:rPr lang="en-US" sz="2200" dirty="0" smtClean="0">
                <a:solidFill>
                  <a:schemeClr val="accent5">
                    <a:lumMod val="75000"/>
                  </a:schemeClr>
                </a:solidFill>
              </a:rPr>
              <a:t>., Staff of AIR and </a:t>
            </a:r>
            <a:r>
              <a:rPr lang="en-US" sz="2200" dirty="0" err="1" smtClean="0">
                <a:solidFill>
                  <a:schemeClr val="accent5">
                    <a:lumMod val="75000"/>
                  </a:schemeClr>
                </a:solidFill>
              </a:rPr>
              <a:t>Doordarshan</a:t>
            </a:r>
            <a:r>
              <a:rPr lang="en-US" sz="2200" dirty="0" smtClean="0">
                <a:solidFill>
                  <a:schemeClr val="accent5">
                    <a:lumMod val="75000"/>
                  </a:schemeClr>
                </a:solidFill>
              </a:rPr>
              <a:t>.</a:t>
            </a:r>
          </a:p>
          <a:p>
            <a:pPr algn="just" eaLnBrk="1" fontAlgn="auto" hangingPunct="1">
              <a:spcAft>
                <a:spcPts val="0"/>
              </a:spcAft>
              <a:defRPr/>
            </a:pPr>
            <a:r>
              <a:rPr lang="en-US" sz="2200" dirty="0" smtClean="0">
                <a:solidFill>
                  <a:schemeClr val="accent5">
                    <a:lumMod val="75000"/>
                  </a:schemeClr>
                </a:solidFill>
              </a:rPr>
              <a:t>Staff of commercial bank in rural area, where the bank has only one employee.</a:t>
            </a:r>
          </a:p>
          <a:p>
            <a:pPr algn="just" eaLnBrk="1" fontAlgn="auto" hangingPunct="1">
              <a:spcAft>
                <a:spcPts val="0"/>
              </a:spcAft>
              <a:defRPr/>
            </a:pPr>
            <a:r>
              <a:rPr lang="en-US" sz="2200" dirty="0" smtClean="0">
                <a:solidFill>
                  <a:schemeClr val="accent5">
                    <a:lumMod val="75000"/>
                  </a:schemeClr>
                </a:solidFill>
              </a:rPr>
              <a:t>Operational staff of BSNL, UPSC and educational institutions (except in unavoidable circumstances)</a:t>
            </a:r>
          </a:p>
          <a:p>
            <a:pPr algn="just" eaLnBrk="1" fontAlgn="auto" hangingPunct="1">
              <a:spcAft>
                <a:spcPts val="0"/>
              </a:spcAft>
              <a:defRPr/>
            </a:pPr>
            <a:r>
              <a:rPr lang="en-US" sz="2200" dirty="0" smtClean="0">
                <a:solidFill>
                  <a:schemeClr val="accent5">
                    <a:lumMod val="75000"/>
                  </a:schemeClr>
                </a:solidFill>
              </a:rPr>
              <a:t>Officials against whom ECI recommended disciplinary action or who have been charged for lapses in election related duties. </a:t>
            </a:r>
          </a:p>
          <a:p>
            <a:pPr algn="just" eaLnBrk="1" fontAlgn="auto" hangingPunct="1">
              <a:spcAft>
                <a:spcPts val="0"/>
              </a:spcAft>
              <a:defRPr/>
            </a:pPr>
            <a:r>
              <a:rPr lang="en-US" sz="2200" dirty="0" smtClean="0">
                <a:solidFill>
                  <a:schemeClr val="accent5">
                    <a:lumMod val="75000"/>
                  </a:schemeClr>
                </a:solidFill>
              </a:rPr>
              <a:t>Officials against whom criminal case is pending.</a:t>
            </a:r>
          </a:p>
          <a:p>
            <a:pPr algn="just" eaLnBrk="1" fontAlgn="auto" hangingPunct="1">
              <a:spcAft>
                <a:spcPts val="0"/>
              </a:spcAft>
              <a:defRPr/>
            </a:pPr>
            <a:r>
              <a:rPr lang="en-US" sz="2200" dirty="0" smtClean="0">
                <a:solidFill>
                  <a:schemeClr val="accent5">
                    <a:lumMod val="75000"/>
                  </a:schemeClr>
                </a:solidFill>
              </a:rPr>
              <a:t>Physically challenged persons in polling duty</a:t>
            </a:r>
          </a:p>
          <a:p>
            <a:pPr algn="just" eaLnBrk="1" fontAlgn="auto" hangingPunct="1">
              <a:spcAft>
                <a:spcPts val="0"/>
              </a:spcAft>
              <a:defRPr/>
            </a:pPr>
            <a:r>
              <a:rPr lang="en-US" sz="2200" dirty="0" smtClean="0">
                <a:solidFill>
                  <a:schemeClr val="accent5">
                    <a:lumMod val="75000"/>
                  </a:schemeClr>
                </a:solidFill>
              </a:rPr>
              <a:t>Where female employees are engaged in polling duty guidelines of ECI be followed.</a:t>
            </a:r>
          </a:p>
        </p:txBody>
      </p:sp>
      <p:sp>
        <p:nvSpPr>
          <p:cNvPr id="4" name="Slide Number Placeholder 3"/>
          <p:cNvSpPr>
            <a:spLocks noGrp="1"/>
          </p:cNvSpPr>
          <p:nvPr>
            <p:ph type="sldNum" sz="quarter" idx="12"/>
          </p:nvPr>
        </p:nvSpPr>
        <p:spPr/>
        <p:txBody>
          <a:bodyPr/>
          <a:lstStyle/>
          <a:p>
            <a:pPr>
              <a:defRPr/>
            </a:pPr>
            <a:fld id="{5A985FB4-941D-4967-8F39-19EC33540F5B}" type="slidenum">
              <a:rPr lang="en-US"/>
              <a:pPr>
                <a:defRPr/>
              </a:pPr>
              <a:t>6</a:t>
            </a:fld>
            <a:endParaRPr lang="en-US"/>
          </a:p>
        </p:txBody>
      </p:sp>
    </p:spTree>
    <p:extLst>
      <p:ext uri="{BB962C8B-B14F-4D97-AF65-F5344CB8AC3E}">
        <p14:creationId xmlns:p14="http://schemas.microsoft.com/office/powerpoint/2010/main" val="247383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563562"/>
          </a:xfrm>
        </p:spPr>
        <p:txBody>
          <a:bodyPr>
            <a:normAutofit fontScale="90000"/>
          </a:bodyPr>
          <a:lstStyle/>
          <a:p>
            <a:pPr eaLnBrk="1" hangingPunct="1"/>
            <a:r>
              <a:rPr lang="en-US" sz="3200" b="1" smtClean="0">
                <a:solidFill>
                  <a:srgbClr val="FF0000"/>
                </a:solidFill>
              </a:rPr>
              <a:t>Grouping and formation of polling party</a:t>
            </a:r>
            <a:endParaRPr lang="en-US" sz="3200" smtClean="0">
              <a:solidFill>
                <a:srgbClr val="FF0000"/>
              </a:solidFill>
            </a:endParaRPr>
          </a:p>
        </p:txBody>
      </p:sp>
      <p:sp>
        <p:nvSpPr>
          <p:cNvPr id="3" name="Content Placeholder 2"/>
          <p:cNvSpPr>
            <a:spLocks noGrp="1"/>
          </p:cNvSpPr>
          <p:nvPr>
            <p:ph idx="1"/>
          </p:nvPr>
        </p:nvSpPr>
        <p:spPr>
          <a:xfrm>
            <a:off x="457200" y="914400"/>
            <a:ext cx="8229600" cy="5211763"/>
          </a:xfrm>
        </p:spPr>
        <p:txBody>
          <a:bodyPr rtlCol="0">
            <a:normAutofit fontScale="77500" lnSpcReduction="20000"/>
          </a:bodyPr>
          <a:lstStyle/>
          <a:p>
            <a:pPr algn="just" eaLnBrk="1" fontAlgn="auto" hangingPunct="1">
              <a:spcAft>
                <a:spcPts val="0"/>
              </a:spcAft>
              <a:defRPr/>
            </a:pPr>
            <a:r>
              <a:rPr lang="en-US" dirty="0" err="1" smtClean="0">
                <a:solidFill>
                  <a:schemeClr val="accent5">
                    <a:lumMod val="75000"/>
                  </a:schemeClr>
                </a:solidFill>
              </a:rPr>
              <a:t>PrO</a:t>
            </a:r>
            <a:r>
              <a:rPr lang="en-US" dirty="0" smtClean="0">
                <a:solidFill>
                  <a:schemeClr val="accent5">
                    <a:lumMod val="75000"/>
                  </a:schemeClr>
                </a:solidFill>
              </a:rPr>
              <a:t> and POs to be classified on the basis of pay, post and rank.</a:t>
            </a:r>
          </a:p>
          <a:p>
            <a:pPr algn="just" eaLnBrk="1" fontAlgn="auto" hangingPunct="1">
              <a:spcAft>
                <a:spcPts val="0"/>
              </a:spcAft>
              <a:defRPr/>
            </a:pPr>
            <a:r>
              <a:rPr lang="en-US" dirty="0" err="1" smtClean="0">
                <a:solidFill>
                  <a:schemeClr val="accent5">
                    <a:lumMod val="75000"/>
                  </a:schemeClr>
                </a:solidFill>
              </a:rPr>
              <a:t>PrOs</a:t>
            </a:r>
            <a:r>
              <a:rPr lang="en-US" dirty="0" smtClean="0">
                <a:solidFill>
                  <a:schemeClr val="accent5">
                    <a:lumMod val="75000"/>
                  </a:schemeClr>
                </a:solidFill>
              </a:rPr>
              <a:t> should be </a:t>
            </a:r>
            <a:r>
              <a:rPr lang="en-US" dirty="0" err="1" smtClean="0">
                <a:solidFill>
                  <a:schemeClr val="accent5">
                    <a:lumMod val="75000"/>
                  </a:schemeClr>
                </a:solidFill>
              </a:rPr>
              <a:t>Gazetted</a:t>
            </a:r>
            <a:r>
              <a:rPr lang="en-US" dirty="0" smtClean="0">
                <a:solidFill>
                  <a:schemeClr val="accent5">
                    <a:lumMod val="75000"/>
                  </a:schemeClr>
                </a:solidFill>
              </a:rPr>
              <a:t> Officers and failing that official who are working in supervisory capacity should be deployed.</a:t>
            </a:r>
          </a:p>
          <a:p>
            <a:pPr algn="just" eaLnBrk="1" fontAlgn="auto" hangingPunct="1">
              <a:spcAft>
                <a:spcPts val="0"/>
              </a:spcAft>
              <a:defRPr/>
            </a:pPr>
            <a:r>
              <a:rPr lang="en-US" dirty="0" smtClean="0">
                <a:solidFill>
                  <a:schemeClr val="accent5">
                    <a:lumMod val="75000"/>
                  </a:schemeClr>
                </a:solidFill>
              </a:rPr>
              <a:t>Proper mix up of personnel. Two officials of the same group/category or from same </a:t>
            </a:r>
            <a:r>
              <a:rPr lang="en-US" dirty="0" err="1" smtClean="0">
                <a:solidFill>
                  <a:schemeClr val="accent5">
                    <a:lumMod val="75000"/>
                  </a:schemeClr>
                </a:solidFill>
              </a:rPr>
              <a:t>deptt</a:t>
            </a:r>
            <a:r>
              <a:rPr lang="en-US" dirty="0" smtClean="0">
                <a:solidFill>
                  <a:schemeClr val="accent5">
                    <a:lumMod val="75000"/>
                  </a:schemeClr>
                </a:solidFill>
              </a:rPr>
              <a:t>./office should not be put together - Certificate regarding proper mix up.</a:t>
            </a:r>
          </a:p>
          <a:p>
            <a:pPr algn="just" eaLnBrk="1" fontAlgn="auto" hangingPunct="1">
              <a:spcAft>
                <a:spcPts val="0"/>
              </a:spcAft>
              <a:defRPr/>
            </a:pPr>
            <a:r>
              <a:rPr lang="en-US" dirty="0" smtClean="0">
                <a:solidFill>
                  <a:schemeClr val="accent5">
                    <a:lumMod val="75000"/>
                  </a:schemeClr>
                </a:solidFill>
              </a:rPr>
              <a:t>One </a:t>
            </a:r>
            <a:r>
              <a:rPr lang="en-US" dirty="0" err="1" smtClean="0">
                <a:solidFill>
                  <a:schemeClr val="accent5">
                    <a:lumMod val="75000"/>
                  </a:schemeClr>
                </a:solidFill>
              </a:rPr>
              <a:t>PrO</a:t>
            </a:r>
            <a:r>
              <a:rPr lang="en-US" dirty="0" smtClean="0">
                <a:solidFill>
                  <a:schemeClr val="accent5">
                    <a:lumMod val="75000"/>
                  </a:schemeClr>
                </a:solidFill>
              </a:rPr>
              <a:t> + three POs in a polling party. In case of simultaneous elections for Legislative Assembly and House of People the norms is One </a:t>
            </a:r>
            <a:r>
              <a:rPr lang="en-US" dirty="0" err="1" smtClean="0">
                <a:solidFill>
                  <a:schemeClr val="accent5">
                    <a:lumMod val="75000"/>
                  </a:schemeClr>
                </a:solidFill>
              </a:rPr>
              <a:t>PrO</a:t>
            </a:r>
            <a:r>
              <a:rPr lang="en-US" dirty="0" smtClean="0">
                <a:solidFill>
                  <a:schemeClr val="accent5">
                    <a:lumMod val="75000"/>
                  </a:schemeClr>
                </a:solidFill>
              </a:rPr>
              <a:t> + 5 </a:t>
            </a:r>
            <a:r>
              <a:rPr lang="en-US" dirty="0" err="1" smtClean="0">
                <a:solidFill>
                  <a:schemeClr val="accent5">
                    <a:lumMod val="75000"/>
                  </a:schemeClr>
                </a:solidFill>
              </a:rPr>
              <a:t>POs.</a:t>
            </a:r>
            <a:endParaRPr lang="en-US" dirty="0" smtClean="0">
              <a:solidFill>
                <a:schemeClr val="accent5">
                  <a:lumMod val="75000"/>
                </a:schemeClr>
              </a:solidFill>
            </a:endParaRPr>
          </a:p>
          <a:p>
            <a:pPr algn="just" eaLnBrk="1" fontAlgn="auto" hangingPunct="1">
              <a:spcAft>
                <a:spcPts val="0"/>
              </a:spcAft>
              <a:defRPr/>
            </a:pPr>
            <a:r>
              <a:rPr lang="en-US" dirty="0" smtClean="0">
                <a:solidFill>
                  <a:schemeClr val="accent5">
                    <a:lumMod val="75000"/>
                  </a:schemeClr>
                </a:solidFill>
              </a:rPr>
              <a:t>Where electors exceed 1200 one extra PO (ECI No. 464/INST/2008/EPS dt. 18.12.2008).</a:t>
            </a:r>
          </a:p>
          <a:p>
            <a:pPr algn="just" eaLnBrk="1" fontAlgn="auto" hangingPunct="1">
              <a:spcAft>
                <a:spcPts val="0"/>
              </a:spcAft>
              <a:defRPr/>
            </a:pPr>
            <a:r>
              <a:rPr lang="en-US" dirty="0" smtClean="0">
                <a:solidFill>
                  <a:schemeClr val="accent5">
                    <a:lumMod val="75000"/>
                  </a:schemeClr>
                </a:solidFill>
              </a:rPr>
              <a:t>Persons not to be deployed in home AC or AC wherein he is posted.</a:t>
            </a:r>
          </a:p>
          <a:p>
            <a:pPr eaLnBrk="1" fontAlgn="auto" hangingPunct="1">
              <a:spcAft>
                <a:spcPts val="0"/>
              </a:spcAft>
              <a:defRPr/>
            </a:pPr>
            <a:endParaRPr lang="en-US"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3F627FFC-CFED-4E57-8B85-9CDB2E5EE813}" type="slidenum">
              <a:rPr lang="en-US"/>
              <a:pPr>
                <a:defRPr/>
              </a:pPr>
              <a:t>7</a:t>
            </a:fld>
            <a:endParaRPr lang="en-US"/>
          </a:p>
        </p:txBody>
      </p:sp>
    </p:spTree>
    <p:extLst>
      <p:ext uri="{BB962C8B-B14F-4D97-AF65-F5344CB8AC3E}">
        <p14:creationId xmlns:p14="http://schemas.microsoft.com/office/powerpoint/2010/main" val="2207155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rtlCol="0">
            <a:normAutofit fontScale="90000"/>
          </a:bodyPr>
          <a:lstStyle/>
          <a:p>
            <a:pPr eaLnBrk="1" fontAlgn="auto" hangingPunct="1">
              <a:spcAft>
                <a:spcPts val="0"/>
              </a:spcAft>
              <a:defRPr/>
            </a:pPr>
            <a:r>
              <a:rPr lang="en-US" sz="3200" dirty="0" smtClean="0">
                <a:solidFill>
                  <a:schemeClr val="accent1">
                    <a:lumMod val="75000"/>
                  </a:schemeClr>
                </a:solidFill>
              </a:rPr>
              <a:t>	</a:t>
            </a:r>
            <a:br>
              <a:rPr lang="en-US" sz="3200" dirty="0" smtClean="0">
                <a:solidFill>
                  <a:schemeClr val="accent1">
                    <a:lumMod val="75000"/>
                  </a:schemeClr>
                </a:solidFill>
              </a:rPr>
            </a:br>
            <a:r>
              <a:rPr lang="en-US" sz="3200" b="1" dirty="0" smtClean="0">
                <a:solidFill>
                  <a:srgbClr val="FF0000"/>
                </a:solidFill>
              </a:rPr>
              <a:t>Randomization of poll personnel </a:t>
            </a:r>
            <a:br>
              <a:rPr lang="en-US" sz="3200" b="1" dirty="0" smtClean="0">
                <a:solidFill>
                  <a:srgbClr val="FF0000"/>
                </a:solidFill>
              </a:rPr>
            </a:br>
            <a:r>
              <a:rPr lang="en-US" sz="2700" dirty="0" smtClean="0">
                <a:solidFill>
                  <a:srgbClr val="FF0000"/>
                </a:solidFill>
              </a:rPr>
              <a:t>(Three stage of </a:t>
            </a:r>
            <a:r>
              <a:rPr lang="en-US" sz="2700" dirty="0" err="1" smtClean="0">
                <a:solidFill>
                  <a:srgbClr val="FF0000"/>
                </a:solidFill>
              </a:rPr>
              <a:t>randomisation</a:t>
            </a:r>
            <a:r>
              <a:rPr lang="en-US" sz="2700" dirty="0" smtClean="0">
                <a:solidFill>
                  <a:srgbClr val="FF0000"/>
                </a:solidFill>
              </a:rPr>
              <a:t> process) </a:t>
            </a:r>
            <a:r>
              <a:rPr lang="en-US" sz="3200" dirty="0" smtClean="0">
                <a:solidFill>
                  <a:srgbClr val="FF0000"/>
                </a:solidFill>
              </a:rPr>
              <a:t/>
            </a:r>
            <a:br>
              <a:rPr lang="en-US" sz="3200" dirty="0" smtClean="0">
                <a:solidFill>
                  <a:srgbClr val="FF0000"/>
                </a:solidFill>
              </a:rPr>
            </a:br>
            <a:endParaRPr lang="en-US" sz="3200" dirty="0">
              <a:solidFill>
                <a:srgbClr val="FF0000"/>
              </a:solidFill>
            </a:endParaRPr>
          </a:p>
        </p:txBody>
      </p:sp>
      <p:sp>
        <p:nvSpPr>
          <p:cNvPr id="3" name="Content Placeholder 2"/>
          <p:cNvSpPr>
            <a:spLocks noGrp="1"/>
          </p:cNvSpPr>
          <p:nvPr>
            <p:ph idx="1"/>
          </p:nvPr>
        </p:nvSpPr>
        <p:spPr>
          <a:xfrm>
            <a:off x="457200" y="914400"/>
            <a:ext cx="8229600" cy="5715000"/>
          </a:xfrm>
        </p:spPr>
        <p:txBody>
          <a:bodyPr rtlCol="0">
            <a:noAutofit/>
          </a:bodyPr>
          <a:lstStyle/>
          <a:p>
            <a:pPr algn="just" eaLnBrk="1" fontAlgn="auto" hangingPunct="1">
              <a:spcAft>
                <a:spcPts val="0"/>
              </a:spcAft>
              <a:defRPr/>
            </a:pPr>
            <a:r>
              <a:rPr lang="en-US" sz="2400" b="1" dirty="0" smtClean="0">
                <a:solidFill>
                  <a:schemeClr val="accent5">
                    <a:lumMod val="75000"/>
                  </a:schemeClr>
                </a:solidFill>
              </a:rPr>
              <a:t>First stage -</a:t>
            </a:r>
            <a:r>
              <a:rPr lang="en-US" sz="2400" dirty="0" smtClean="0">
                <a:solidFill>
                  <a:schemeClr val="accent5">
                    <a:lumMod val="75000"/>
                  </a:schemeClr>
                </a:solidFill>
              </a:rPr>
              <a:t> To identify and select required number of polling personnel for district. In the appointment letter (in prescribed format as given in RO Hand book) the identity of AC not to be disclosed. Polling personnel will know whether he/she is a </a:t>
            </a:r>
            <a:r>
              <a:rPr lang="en-US" sz="2400" dirty="0" err="1" smtClean="0">
                <a:solidFill>
                  <a:schemeClr val="accent5">
                    <a:lumMod val="75000"/>
                  </a:schemeClr>
                </a:solidFill>
              </a:rPr>
              <a:t>PrO</a:t>
            </a:r>
            <a:r>
              <a:rPr lang="en-US" sz="2400" dirty="0" smtClean="0">
                <a:solidFill>
                  <a:schemeClr val="accent5">
                    <a:lumMod val="75000"/>
                  </a:schemeClr>
                </a:solidFill>
              </a:rPr>
              <a:t> or a PO, the venue and time of training. Presence of observers are not required at this stage. </a:t>
            </a:r>
          </a:p>
          <a:p>
            <a:pPr algn="just" eaLnBrk="1" fontAlgn="auto" hangingPunct="1">
              <a:spcAft>
                <a:spcPts val="0"/>
              </a:spcAft>
              <a:defRPr/>
            </a:pPr>
            <a:r>
              <a:rPr lang="en-US" sz="2400" b="1" dirty="0" smtClean="0">
                <a:solidFill>
                  <a:schemeClr val="accent5">
                    <a:lumMod val="75000"/>
                  </a:schemeClr>
                </a:solidFill>
              </a:rPr>
              <a:t>Second stage -</a:t>
            </a:r>
            <a:r>
              <a:rPr lang="en-US" sz="2400" dirty="0" smtClean="0">
                <a:solidFill>
                  <a:schemeClr val="accent5">
                    <a:lumMod val="75000"/>
                  </a:schemeClr>
                </a:solidFill>
              </a:rPr>
              <a:t> Polling parties shall be formed. AC may be known but actual PS will not be known. Observers must be present. This </a:t>
            </a:r>
            <a:r>
              <a:rPr lang="en-US" sz="2400" dirty="0" err="1" smtClean="0">
                <a:solidFill>
                  <a:schemeClr val="accent5">
                    <a:lumMod val="75000"/>
                  </a:schemeClr>
                </a:solidFill>
              </a:rPr>
              <a:t>randomisation</a:t>
            </a:r>
            <a:r>
              <a:rPr lang="en-US" sz="2400" dirty="0" smtClean="0">
                <a:solidFill>
                  <a:schemeClr val="accent5">
                    <a:lumMod val="75000"/>
                  </a:schemeClr>
                </a:solidFill>
              </a:rPr>
              <a:t> not to be done before 6/7 days from the day of poll.</a:t>
            </a:r>
          </a:p>
          <a:p>
            <a:pPr algn="just" eaLnBrk="1" fontAlgn="auto" hangingPunct="1">
              <a:spcAft>
                <a:spcPts val="0"/>
              </a:spcAft>
              <a:defRPr/>
            </a:pPr>
            <a:r>
              <a:rPr lang="en-US" sz="2400" b="1" dirty="0" smtClean="0">
                <a:solidFill>
                  <a:schemeClr val="accent5">
                    <a:lumMod val="75000"/>
                  </a:schemeClr>
                </a:solidFill>
              </a:rPr>
              <a:t>Third stage -</a:t>
            </a:r>
            <a:r>
              <a:rPr lang="en-US" sz="2400" dirty="0" smtClean="0">
                <a:solidFill>
                  <a:schemeClr val="accent5">
                    <a:lumMod val="75000"/>
                  </a:schemeClr>
                </a:solidFill>
              </a:rPr>
              <a:t> At the time of dispersal of polling party allocation of PS will be done. Presence of observers must </a:t>
            </a:r>
          </a:p>
          <a:p>
            <a:pPr algn="just" eaLnBrk="1" fontAlgn="auto" hangingPunct="1">
              <a:spcAft>
                <a:spcPts val="0"/>
              </a:spcAft>
              <a:defRPr/>
            </a:pPr>
            <a:r>
              <a:rPr lang="en-US" sz="2400" dirty="0" smtClean="0">
                <a:solidFill>
                  <a:schemeClr val="accent5">
                    <a:lumMod val="75000"/>
                  </a:schemeClr>
                </a:solidFill>
              </a:rPr>
              <a:t>Certificate regarding formation of polling parties on the basis of three stage </a:t>
            </a:r>
            <a:r>
              <a:rPr lang="en-US" sz="2400" dirty="0" err="1" smtClean="0">
                <a:solidFill>
                  <a:schemeClr val="accent5">
                    <a:lumMod val="75000"/>
                  </a:schemeClr>
                </a:solidFill>
              </a:rPr>
              <a:t>randomisation</a:t>
            </a:r>
            <a:r>
              <a:rPr lang="en-US" sz="2400" dirty="0" smtClean="0">
                <a:solidFill>
                  <a:schemeClr val="accent5">
                    <a:lumMod val="75000"/>
                  </a:schemeClr>
                </a:solidFill>
              </a:rPr>
              <a:t> process be given by DEO to ECI through and separately to CEO.</a:t>
            </a:r>
          </a:p>
          <a:p>
            <a:pPr eaLnBrk="1" fontAlgn="auto" hangingPunct="1">
              <a:spcAft>
                <a:spcPts val="0"/>
              </a:spcAft>
              <a:defRPr/>
            </a:pPr>
            <a:endParaRPr lang="en-US" sz="2400"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B21ACF76-D03B-4FCD-96D5-0727489FAD0D}" type="slidenum">
              <a:rPr lang="en-US"/>
              <a:pPr>
                <a:defRPr/>
              </a:pPr>
              <a:t>8</a:t>
            </a:fld>
            <a:endParaRPr lang="en-US"/>
          </a:p>
        </p:txBody>
      </p:sp>
    </p:spTree>
    <p:extLst>
      <p:ext uri="{BB962C8B-B14F-4D97-AF65-F5344CB8AC3E}">
        <p14:creationId xmlns:p14="http://schemas.microsoft.com/office/powerpoint/2010/main" val="3078306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487362"/>
          </a:xfrm>
        </p:spPr>
        <p:txBody>
          <a:bodyPr/>
          <a:lstStyle/>
          <a:p>
            <a:pPr eaLnBrk="1" hangingPunct="1"/>
            <a:r>
              <a:rPr lang="en-US" sz="3200" b="1" smtClean="0">
                <a:solidFill>
                  <a:srgbClr val="FF0000"/>
                </a:solidFill>
              </a:rPr>
              <a:t>Central Government Employees </a:t>
            </a:r>
            <a:endParaRPr lang="en-US" sz="3200" smtClean="0">
              <a:solidFill>
                <a:srgbClr val="FF0000"/>
              </a:solidFill>
            </a:endParaRPr>
          </a:p>
        </p:txBody>
      </p:sp>
      <p:sp>
        <p:nvSpPr>
          <p:cNvPr id="3" name="Content Placeholder 2"/>
          <p:cNvSpPr>
            <a:spLocks noGrp="1"/>
          </p:cNvSpPr>
          <p:nvPr>
            <p:ph idx="1"/>
          </p:nvPr>
        </p:nvSpPr>
        <p:spPr>
          <a:xfrm>
            <a:off x="457200" y="990600"/>
            <a:ext cx="8229600" cy="5486400"/>
          </a:xfrm>
        </p:spPr>
        <p:txBody>
          <a:bodyPr rtlCol="0">
            <a:normAutofit lnSpcReduction="10000"/>
          </a:bodyPr>
          <a:lstStyle/>
          <a:p>
            <a:pPr algn="just" eaLnBrk="1" fontAlgn="auto" hangingPunct="1">
              <a:spcAft>
                <a:spcPts val="0"/>
              </a:spcAft>
              <a:defRPr/>
            </a:pPr>
            <a:r>
              <a:rPr lang="en-US" sz="3000" dirty="0" smtClean="0">
                <a:solidFill>
                  <a:schemeClr val="accent5">
                    <a:lumMod val="75000"/>
                  </a:schemeClr>
                </a:solidFill>
              </a:rPr>
              <a:t>Central employees need not be deployed as </a:t>
            </a:r>
            <a:r>
              <a:rPr lang="en-US" sz="3000" dirty="0" err="1" smtClean="0">
                <a:solidFill>
                  <a:schemeClr val="accent5">
                    <a:lumMod val="75000"/>
                  </a:schemeClr>
                </a:solidFill>
              </a:rPr>
              <a:t>PrO</a:t>
            </a:r>
            <a:r>
              <a:rPr lang="en-US" sz="3000" dirty="0" smtClean="0">
                <a:solidFill>
                  <a:schemeClr val="accent5">
                    <a:lumMod val="75000"/>
                  </a:schemeClr>
                </a:solidFill>
              </a:rPr>
              <a:t> and PO. To be kept for Micro Observer duties.</a:t>
            </a:r>
          </a:p>
          <a:p>
            <a:pPr algn="just" eaLnBrk="1" fontAlgn="auto" hangingPunct="1">
              <a:spcAft>
                <a:spcPts val="0"/>
              </a:spcAft>
              <a:defRPr/>
            </a:pPr>
            <a:r>
              <a:rPr lang="en-US" sz="3000" dirty="0" smtClean="0">
                <a:solidFill>
                  <a:schemeClr val="accent5">
                    <a:lumMod val="75000"/>
                  </a:schemeClr>
                </a:solidFill>
              </a:rPr>
              <a:t>Separate data base for Gr. A, B, C employees of Central Govt.</a:t>
            </a:r>
          </a:p>
          <a:p>
            <a:pPr algn="just" eaLnBrk="1" fontAlgn="auto" hangingPunct="1">
              <a:spcAft>
                <a:spcPts val="0"/>
              </a:spcAft>
              <a:defRPr/>
            </a:pPr>
            <a:r>
              <a:rPr lang="en-US" sz="3000" dirty="0" smtClean="0">
                <a:solidFill>
                  <a:schemeClr val="accent5">
                    <a:lumMod val="75000"/>
                  </a:schemeClr>
                </a:solidFill>
              </a:rPr>
              <a:t>The </a:t>
            </a:r>
            <a:r>
              <a:rPr lang="en-US" sz="3000" dirty="0" err="1" smtClean="0">
                <a:solidFill>
                  <a:schemeClr val="accent5">
                    <a:lumMod val="75000"/>
                  </a:schemeClr>
                </a:solidFill>
              </a:rPr>
              <a:t>Gazetted</a:t>
            </a:r>
            <a:r>
              <a:rPr lang="en-US" sz="3000" dirty="0" smtClean="0">
                <a:solidFill>
                  <a:schemeClr val="accent5">
                    <a:lumMod val="75000"/>
                  </a:schemeClr>
                </a:solidFill>
              </a:rPr>
              <a:t> officers/officials of Central Govt. and Central Govt. PSUs be identified as Micro Observers, which will be deployed randomly after consultation with Observer.</a:t>
            </a:r>
          </a:p>
          <a:p>
            <a:pPr algn="just" eaLnBrk="1" fontAlgn="auto" hangingPunct="1">
              <a:spcAft>
                <a:spcPts val="0"/>
              </a:spcAft>
              <a:defRPr/>
            </a:pPr>
            <a:r>
              <a:rPr lang="en-US" sz="3000" dirty="0" smtClean="0">
                <a:solidFill>
                  <a:schemeClr val="accent5">
                    <a:lumMod val="75000"/>
                  </a:schemeClr>
                </a:solidFill>
              </a:rPr>
              <a:t>One Additional Counting Staff drawn from Central Govt./PSUs of Central Govt., will be deployed for each counting table.</a:t>
            </a:r>
          </a:p>
          <a:p>
            <a:pPr eaLnBrk="1" fontAlgn="auto" hangingPunct="1">
              <a:spcAft>
                <a:spcPts val="0"/>
              </a:spcAft>
              <a:buFont typeface="Arial" pitchFamily="34" charset="0"/>
              <a:buNone/>
              <a:defRPr/>
            </a:pPr>
            <a:r>
              <a:rPr lang="en-US" sz="3000" b="1" dirty="0" smtClean="0">
                <a:solidFill>
                  <a:schemeClr val="accent5">
                    <a:lumMod val="75000"/>
                  </a:schemeClr>
                </a:solidFill>
              </a:rPr>
              <a:t> </a:t>
            </a:r>
            <a:endParaRPr lang="en-US" sz="3000" dirty="0" smtClean="0">
              <a:solidFill>
                <a:schemeClr val="accent5">
                  <a:lumMod val="75000"/>
                </a:schemeClr>
              </a:solidFill>
            </a:endParaRPr>
          </a:p>
          <a:p>
            <a:pPr eaLnBrk="1" fontAlgn="auto" hangingPunct="1">
              <a:spcAft>
                <a:spcPts val="0"/>
              </a:spcAft>
              <a:defRPr/>
            </a:pPr>
            <a:endParaRPr lang="en-US" dirty="0">
              <a:solidFill>
                <a:schemeClr val="accent5">
                  <a:lumMod val="75000"/>
                </a:schemeClr>
              </a:solidFill>
            </a:endParaRPr>
          </a:p>
        </p:txBody>
      </p:sp>
      <p:sp>
        <p:nvSpPr>
          <p:cNvPr id="4" name="Slide Number Placeholder 3"/>
          <p:cNvSpPr>
            <a:spLocks noGrp="1"/>
          </p:cNvSpPr>
          <p:nvPr>
            <p:ph type="sldNum" sz="quarter" idx="12"/>
          </p:nvPr>
        </p:nvSpPr>
        <p:spPr/>
        <p:txBody>
          <a:bodyPr/>
          <a:lstStyle/>
          <a:p>
            <a:pPr>
              <a:defRPr/>
            </a:pPr>
            <a:fld id="{3C22FEB0-1617-41B7-A160-B7961A60E62C}" type="slidenum">
              <a:rPr lang="en-US"/>
              <a:pPr>
                <a:defRPr/>
              </a:pPr>
              <a:t>9</a:t>
            </a:fld>
            <a:endParaRPr lang="en-US"/>
          </a:p>
        </p:txBody>
      </p:sp>
    </p:spTree>
    <p:extLst>
      <p:ext uri="{BB962C8B-B14F-4D97-AF65-F5344CB8AC3E}">
        <p14:creationId xmlns:p14="http://schemas.microsoft.com/office/powerpoint/2010/main" val="11714178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1635</Words>
  <Application>Microsoft Office PowerPoint</Application>
  <PresentationFormat>On-screen Show (4:3)</PresentationFormat>
  <Paragraphs>205</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Officials not to be deployed in election duties </vt:lpstr>
      <vt:lpstr>Grouping and formation of polling party</vt:lpstr>
      <vt:lpstr>  Randomization of poll personnel  (Three stage of randomisation process)  </vt:lpstr>
      <vt:lpstr>Central Government Employees </vt:lpstr>
      <vt:lpstr>Micro Observers/Election Volunteers </vt:lpstr>
      <vt:lpstr>Photo Identity Cards etc</vt:lpstr>
      <vt:lpstr> Polling personnel welfare measures (ECI No. 464/INST/2008/EPS dt. 12.9.2008)    </vt:lpstr>
      <vt:lpstr> Ex-Gratia Compensation in case polling personnel dies  meaning of "election duty" (ECI's No. 218/6/2006/EPS dt. 5.11.2008)–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Final storage at district HQ only  - Observers to verify arrangements</vt:lpstr>
      <vt:lpstr>Counter system - AC wise </vt:lpstr>
      <vt:lpstr>PowerPoint Presentation</vt:lpstr>
      <vt:lpstr>PowerPoint Presentation</vt:lpstr>
      <vt:lpstr>Scrutiny of form 17A etc.,  (ECI No. 464/INST/2007 PLN-I dt. 12.10.2007) - </vt:lpstr>
      <vt:lpstr>Arrangements in case of re-poll - Adjourned poll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S Yadav</dc:creator>
  <cp:lastModifiedBy>S S Yadav</cp:lastModifiedBy>
  <cp:revision>1</cp:revision>
  <dcterms:created xsi:type="dcterms:W3CDTF">2013-04-24T17:20:04Z</dcterms:created>
  <dcterms:modified xsi:type="dcterms:W3CDTF">2013-04-24T17:20:52Z</dcterms:modified>
</cp:coreProperties>
</file>