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49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5.xml"/><Relationship Id="rId1" Type="http://schemas.openxmlformats.org/officeDocument/2006/relationships/slide" Target="../slides/slide4.xml"/><Relationship Id="rId5" Type="http://schemas.openxmlformats.org/officeDocument/2006/relationships/slide" Target="../slides/slide11.xml"/><Relationship Id="rId4" Type="http://schemas.openxmlformats.org/officeDocument/2006/relationships/slide" Target="../slides/slide10.xml"/></Relationships>
</file>

<file path=ppt/diagrams/_rels/data7.xml.rels><?xml version="1.0" encoding="UTF-8" standalone="yes"?>
<Relationships xmlns="http://schemas.openxmlformats.org/package/2006/relationships"><Relationship Id="rId1"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ACC07-FDA5-464C-AA5D-42B151BDA1BC}" type="doc">
      <dgm:prSet loTypeId="urn:microsoft.com/office/officeart/2005/8/layout/default#1" loCatId="" qsTypeId="urn:microsoft.com/office/officeart/2005/8/quickstyle/simple1" qsCatId="simple" csTypeId="urn:microsoft.com/office/officeart/2005/8/colors/colorful1#1" csCatId="colorful" phldr="1"/>
      <dgm:spPr/>
      <dgm:t>
        <a:bodyPr/>
        <a:lstStyle/>
        <a:p>
          <a:endParaRPr lang="en-US"/>
        </a:p>
      </dgm:t>
    </dgm:pt>
    <dgm:pt modelId="{86C084D6-5FD9-5A44-81A9-C3E36EE7B955}">
      <dgm:prSet/>
      <dgm:spPr/>
      <dgm:t>
        <a:bodyPr/>
        <a:lstStyle/>
        <a:p>
          <a:pPr rtl="0"/>
          <a:r>
            <a:rPr lang="en-US" b="1" dirty="0" smtClean="0">
              <a:solidFill>
                <a:schemeClr val="tx1"/>
              </a:solidFill>
            </a:rPr>
            <a:t>1</a:t>
          </a:r>
          <a:br>
            <a:rPr lang="en-US" b="1" dirty="0" smtClean="0">
              <a:solidFill>
                <a:schemeClr val="tx1"/>
              </a:solidFill>
            </a:rPr>
          </a:br>
          <a:r>
            <a:rPr lang="en-US" b="1" dirty="0" smtClean="0">
              <a:solidFill>
                <a:schemeClr val="tx1"/>
              </a:solidFill>
            </a:rPr>
            <a:t>To be able to answer What is Vulnerability</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B548AAA6-78DA-624E-9328-ECE848C7DD2E}" type="parTrans" cxnId="{9C5676C9-DCC4-CD4A-AA88-665BB56D5B7C}">
      <dgm:prSet/>
      <dgm:spPr/>
      <dgm:t>
        <a:bodyPr/>
        <a:lstStyle/>
        <a:p>
          <a:endParaRPr lang="en-US" b="1">
            <a:solidFill>
              <a:schemeClr val="tx1"/>
            </a:solidFill>
          </a:endParaRPr>
        </a:p>
      </dgm:t>
    </dgm:pt>
    <dgm:pt modelId="{A6CE0E48-2D69-B240-951D-43BDE7CCE770}" type="sibTrans" cxnId="{9C5676C9-DCC4-CD4A-AA88-665BB56D5B7C}">
      <dgm:prSet/>
      <dgm:spPr/>
      <dgm:t>
        <a:bodyPr/>
        <a:lstStyle/>
        <a:p>
          <a:endParaRPr lang="en-US" b="1">
            <a:solidFill>
              <a:schemeClr val="tx1"/>
            </a:solidFill>
          </a:endParaRPr>
        </a:p>
      </dgm:t>
    </dgm:pt>
    <dgm:pt modelId="{8CF0D535-1F7B-B64B-B424-AF4F0B2C4762}">
      <dgm:prSet/>
      <dgm:spPr/>
      <dgm:t>
        <a:bodyPr/>
        <a:lstStyle/>
        <a:p>
          <a:pPr rtl="0"/>
          <a:r>
            <a:rPr lang="en-US" b="1" dirty="0" smtClean="0">
              <a:solidFill>
                <a:schemeClr val="tx1"/>
              </a:solidFill>
            </a:rPr>
            <a:t>2</a:t>
          </a:r>
          <a:br>
            <a:rPr lang="en-US" b="1" dirty="0" smtClean="0">
              <a:solidFill>
                <a:schemeClr val="tx1"/>
              </a:solidFill>
            </a:rPr>
          </a:br>
          <a:r>
            <a:rPr lang="en-US" b="1" dirty="0" smtClean="0">
              <a:solidFill>
                <a:schemeClr val="tx1"/>
              </a:solidFill>
            </a:rPr>
            <a:t>To be able to answer What is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698EFAE-6E84-BC49-85E3-AD1C900E7978}" type="parTrans" cxnId="{7C71E226-F2A3-3A44-B34A-C4207FC0EA97}">
      <dgm:prSet/>
      <dgm:spPr/>
      <dgm:t>
        <a:bodyPr/>
        <a:lstStyle/>
        <a:p>
          <a:endParaRPr lang="en-US" b="1">
            <a:solidFill>
              <a:schemeClr val="tx1"/>
            </a:solidFill>
          </a:endParaRPr>
        </a:p>
      </dgm:t>
    </dgm:pt>
    <dgm:pt modelId="{3680FFC8-2155-9347-915E-B673979BEB06}" type="sibTrans" cxnId="{7C71E226-F2A3-3A44-B34A-C4207FC0EA97}">
      <dgm:prSet/>
      <dgm:spPr/>
      <dgm:t>
        <a:bodyPr/>
        <a:lstStyle/>
        <a:p>
          <a:endParaRPr lang="en-US" b="1">
            <a:solidFill>
              <a:schemeClr val="tx1"/>
            </a:solidFill>
          </a:endParaRPr>
        </a:p>
      </dgm:t>
    </dgm:pt>
    <dgm:pt modelId="{E045AFE2-CE85-CF46-A1AC-19737B70AAE8}">
      <dgm:prSet/>
      <dgm:spPr/>
      <dgm:t>
        <a:bodyPr/>
        <a:lstStyle/>
        <a:p>
          <a:pPr rtl="0"/>
          <a:r>
            <a:rPr lang="en-US" b="1" dirty="0" smtClean="0">
              <a:solidFill>
                <a:schemeClr val="tx1"/>
              </a:solidFill>
            </a:rPr>
            <a:t>3</a:t>
          </a:r>
          <a:br>
            <a:rPr lang="en-US" b="1" dirty="0" smtClean="0">
              <a:solidFill>
                <a:schemeClr val="tx1"/>
              </a:solidFill>
            </a:rPr>
          </a:br>
          <a:r>
            <a:rPr lang="en-US" b="1" dirty="0" smtClean="0">
              <a:solidFill>
                <a:schemeClr val="tx1"/>
              </a:solidFill>
            </a:rPr>
            <a:t>To list the personnel involved in &amp; Process of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1837687-1473-C44A-857A-A9380B4C3747}" type="parTrans" cxnId="{DFDD5DA8-B83B-DB4F-B0C7-A5CFCFD03643}">
      <dgm:prSet/>
      <dgm:spPr/>
      <dgm:t>
        <a:bodyPr/>
        <a:lstStyle/>
        <a:p>
          <a:endParaRPr lang="en-US" b="1">
            <a:solidFill>
              <a:schemeClr val="tx1"/>
            </a:solidFill>
          </a:endParaRPr>
        </a:p>
      </dgm:t>
    </dgm:pt>
    <dgm:pt modelId="{BD7C62D5-B7DB-3049-B571-31FA8F88F191}" type="sibTrans" cxnId="{DFDD5DA8-B83B-DB4F-B0C7-A5CFCFD03643}">
      <dgm:prSet/>
      <dgm:spPr/>
      <dgm:t>
        <a:bodyPr/>
        <a:lstStyle/>
        <a:p>
          <a:endParaRPr lang="en-US" b="1">
            <a:solidFill>
              <a:schemeClr val="tx1"/>
            </a:solidFill>
          </a:endParaRPr>
        </a:p>
      </dgm:t>
    </dgm:pt>
    <dgm:pt modelId="{DC5B8E63-0BF3-824A-865A-9383F462BC92}">
      <dgm:prSet/>
      <dgm:spPr/>
      <dgm:t>
        <a:bodyPr/>
        <a:lstStyle/>
        <a:p>
          <a:pPr rtl="0"/>
          <a:r>
            <a:rPr lang="en-US" b="1" dirty="0" smtClean="0">
              <a:solidFill>
                <a:schemeClr val="tx1"/>
              </a:solidFill>
            </a:rPr>
            <a:t>4</a:t>
          </a:r>
          <a:br>
            <a:rPr lang="en-US" b="1" dirty="0" smtClean="0">
              <a:solidFill>
                <a:schemeClr val="tx1"/>
              </a:solidFill>
            </a:rPr>
          </a:br>
          <a:r>
            <a:rPr lang="en-US" b="1" dirty="0" smtClean="0">
              <a:solidFill>
                <a:schemeClr val="tx1"/>
              </a:solidFill>
            </a:rPr>
            <a:t>To list the Information requisite for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C961D45-29E1-814B-B6C3-BE801D2F3711}" type="parTrans" cxnId="{0DAA187F-4D88-C149-911F-1AF0EBC2F9D2}">
      <dgm:prSet/>
      <dgm:spPr/>
      <dgm:t>
        <a:bodyPr/>
        <a:lstStyle/>
        <a:p>
          <a:endParaRPr lang="en-US" b="1">
            <a:solidFill>
              <a:schemeClr val="tx1"/>
            </a:solidFill>
          </a:endParaRPr>
        </a:p>
      </dgm:t>
    </dgm:pt>
    <dgm:pt modelId="{63B60582-4EDC-5D4B-8426-BC8C9B4FE74C}" type="sibTrans" cxnId="{0DAA187F-4D88-C149-911F-1AF0EBC2F9D2}">
      <dgm:prSet/>
      <dgm:spPr/>
      <dgm:t>
        <a:bodyPr/>
        <a:lstStyle/>
        <a:p>
          <a:endParaRPr lang="en-US" b="1">
            <a:solidFill>
              <a:schemeClr val="tx1"/>
            </a:solidFill>
          </a:endParaRPr>
        </a:p>
      </dgm:t>
    </dgm:pt>
    <dgm:pt modelId="{1CA3CA4A-F848-9347-BFC9-00108FD132F0}">
      <dgm:prSet/>
      <dgm:spPr/>
      <dgm:t>
        <a:bodyPr/>
        <a:lstStyle/>
        <a:p>
          <a:pPr rtl="0"/>
          <a:r>
            <a:rPr lang="en-US" b="1" dirty="0" smtClean="0">
              <a:solidFill>
                <a:schemeClr val="tx1"/>
              </a:solidFill>
            </a:rPr>
            <a:t>5</a:t>
          </a:r>
          <a:br>
            <a:rPr lang="en-US" b="1" dirty="0" smtClean="0">
              <a:solidFill>
                <a:schemeClr val="tx1"/>
              </a:solidFill>
            </a:rPr>
          </a:br>
          <a:r>
            <a:rPr lang="en-US" b="1" dirty="0" smtClean="0">
              <a:solidFill>
                <a:schemeClr val="tx1"/>
              </a:solidFill>
            </a:rPr>
            <a:t>To list criteria for identifying Critical Polling Stations</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7B96F82-3831-2144-9A69-3504D6B4431C}" type="parTrans" cxnId="{F5899466-482D-7746-B6AE-FA19B59DD0EE}">
      <dgm:prSet/>
      <dgm:spPr/>
      <dgm:t>
        <a:bodyPr/>
        <a:lstStyle/>
        <a:p>
          <a:endParaRPr lang="en-US" b="1">
            <a:solidFill>
              <a:schemeClr val="tx1"/>
            </a:solidFill>
          </a:endParaRPr>
        </a:p>
      </dgm:t>
    </dgm:pt>
    <dgm:pt modelId="{9C59EB7C-0CF8-E642-8D70-C60AE0B8F888}" type="sibTrans" cxnId="{F5899466-482D-7746-B6AE-FA19B59DD0EE}">
      <dgm:prSet/>
      <dgm:spPr/>
      <dgm:t>
        <a:bodyPr/>
        <a:lstStyle/>
        <a:p>
          <a:endParaRPr lang="en-US" b="1">
            <a:solidFill>
              <a:schemeClr val="tx1"/>
            </a:solidFill>
          </a:endParaRPr>
        </a:p>
      </dgm:t>
    </dgm:pt>
    <dgm:pt modelId="{2C83F900-44DC-294A-9C14-BFFC900992BD}">
      <dgm:prSet/>
      <dgm:spPr/>
      <dgm:t>
        <a:bodyPr/>
        <a:lstStyle/>
        <a:p>
          <a:pPr rtl="0"/>
          <a:r>
            <a:rPr lang="en-US" b="1" dirty="0" smtClean="0">
              <a:solidFill>
                <a:schemeClr val="tx1"/>
              </a:solidFill>
            </a:rPr>
            <a:t>6</a:t>
          </a:r>
          <a:br>
            <a:rPr lang="en-US" b="1" dirty="0" smtClean="0">
              <a:solidFill>
                <a:schemeClr val="tx1"/>
              </a:solidFill>
            </a:rPr>
          </a:br>
          <a:r>
            <a:rPr lang="en-US" b="1" dirty="0" smtClean="0">
              <a:solidFill>
                <a:schemeClr val="tx1"/>
              </a:solidFill>
            </a:rPr>
            <a:t>To list steps of Response Protocol at Critical Polling Stations</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354C357-FB50-9849-9C29-D720D44B2415}" type="parTrans" cxnId="{5E6F21B8-697E-AA48-AD5A-9EA87223EE46}">
      <dgm:prSet/>
      <dgm:spPr/>
      <dgm:t>
        <a:bodyPr/>
        <a:lstStyle/>
        <a:p>
          <a:endParaRPr lang="en-US" b="1">
            <a:solidFill>
              <a:schemeClr val="tx1"/>
            </a:solidFill>
          </a:endParaRPr>
        </a:p>
      </dgm:t>
    </dgm:pt>
    <dgm:pt modelId="{F6F7A940-BC67-FE45-901D-389C7B08804A}" type="sibTrans" cxnId="{5E6F21B8-697E-AA48-AD5A-9EA87223EE46}">
      <dgm:prSet/>
      <dgm:spPr/>
      <dgm:t>
        <a:bodyPr/>
        <a:lstStyle/>
        <a:p>
          <a:endParaRPr lang="en-US" b="1">
            <a:solidFill>
              <a:schemeClr val="tx1"/>
            </a:solidFill>
          </a:endParaRPr>
        </a:p>
      </dgm:t>
    </dgm:pt>
    <dgm:pt modelId="{461D5328-27C5-7F4D-BCC9-08DFAA780EBA}" type="pres">
      <dgm:prSet presAssocID="{27CACC07-FDA5-464C-AA5D-42B151BDA1BC}" presName="diagram" presStyleCnt="0">
        <dgm:presLayoutVars>
          <dgm:dir/>
          <dgm:resizeHandles val="exact"/>
        </dgm:presLayoutVars>
      </dgm:prSet>
      <dgm:spPr/>
      <dgm:t>
        <a:bodyPr/>
        <a:lstStyle/>
        <a:p>
          <a:endParaRPr lang="en-US"/>
        </a:p>
      </dgm:t>
    </dgm:pt>
    <dgm:pt modelId="{12E18BFA-1E3C-C245-9563-08F978DA71FC}" type="pres">
      <dgm:prSet presAssocID="{86C084D6-5FD9-5A44-81A9-C3E36EE7B955}" presName="node" presStyleLbl="node1" presStyleIdx="0" presStyleCnt="6">
        <dgm:presLayoutVars>
          <dgm:bulletEnabled val="1"/>
        </dgm:presLayoutVars>
      </dgm:prSet>
      <dgm:spPr/>
      <dgm:t>
        <a:bodyPr/>
        <a:lstStyle/>
        <a:p>
          <a:endParaRPr lang="en-US"/>
        </a:p>
      </dgm:t>
    </dgm:pt>
    <dgm:pt modelId="{E0BDB351-038C-8F49-BA79-0CFFC7EA33D4}" type="pres">
      <dgm:prSet presAssocID="{A6CE0E48-2D69-B240-951D-43BDE7CCE770}" presName="sibTrans" presStyleCnt="0"/>
      <dgm:spPr/>
      <dgm:t>
        <a:bodyPr/>
        <a:lstStyle/>
        <a:p>
          <a:endParaRPr lang="en-US"/>
        </a:p>
      </dgm:t>
    </dgm:pt>
    <dgm:pt modelId="{C3D8A82A-B2FD-CF40-9B3C-978CAE9530B8}" type="pres">
      <dgm:prSet presAssocID="{8CF0D535-1F7B-B64B-B424-AF4F0B2C4762}" presName="node" presStyleLbl="node1" presStyleIdx="1" presStyleCnt="6">
        <dgm:presLayoutVars>
          <dgm:bulletEnabled val="1"/>
        </dgm:presLayoutVars>
      </dgm:prSet>
      <dgm:spPr/>
      <dgm:t>
        <a:bodyPr/>
        <a:lstStyle/>
        <a:p>
          <a:endParaRPr lang="en-US"/>
        </a:p>
      </dgm:t>
    </dgm:pt>
    <dgm:pt modelId="{C81AB4EA-3B6A-8040-8C04-B8FF62C527F5}" type="pres">
      <dgm:prSet presAssocID="{3680FFC8-2155-9347-915E-B673979BEB06}" presName="sibTrans" presStyleCnt="0"/>
      <dgm:spPr/>
      <dgm:t>
        <a:bodyPr/>
        <a:lstStyle/>
        <a:p>
          <a:endParaRPr lang="en-US"/>
        </a:p>
      </dgm:t>
    </dgm:pt>
    <dgm:pt modelId="{335948FF-2DB2-4546-9C90-B66DB9016E03}" type="pres">
      <dgm:prSet presAssocID="{E045AFE2-CE85-CF46-A1AC-19737B70AAE8}" presName="node" presStyleLbl="node1" presStyleIdx="2" presStyleCnt="6">
        <dgm:presLayoutVars>
          <dgm:bulletEnabled val="1"/>
        </dgm:presLayoutVars>
      </dgm:prSet>
      <dgm:spPr/>
      <dgm:t>
        <a:bodyPr/>
        <a:lstStyle/>
        <a:p>
          <a:endParaRPr lang="en-US"/>
        </a:p>
      </dgm:t>
    </dgm:pt>
    <dgm:pt modelId="{34991144-3F67-A242-B7E7-9C544AB02E85}" type="pres">
      <dgm:prSet presAssocID="{BD7C62D5-B7DB-3049-B571-31FA8F88F191}" presName="sibTrans" presStyleCnt="0"/>
      <dgm:spPr/>
      <dgm:t>
        <a:bodyPr/>
        <a:lstStyle/>
        <a:p>
          <a:endParaRPr lang="en-US"/>
        </a:p>
      </dgm:t>
    </dgm:pt>
    <dgm:pt modelId="{7D50A5D4-3B69-4948-962B-0FF042150583}" type="pres">
      <dgm:prSet presAssocID="{DC5B8E63-0BF3-824A-865A-9383F462BC92}" presName="node" presStyleLbl="node1" presStyleIdx="3" presStyleCnt="6">
        <dgm:presLayoutVars>
          <dgm:bulletEnabled val="1"/>
        </dgm:presLayoutVars>
      </dgm:prSet>
      <dgm:spPr/>
      <dgm:t>
        <a:bodyPr/>
        <a:lstStyle/>
        <a:p>
          <a:endParaRPr lang="en-US"/>
        </a:p>
      </dgm:t>
    </dgm:pt>
    <dgm:pt modelId="{6384D087-53B1-8A43-8BEF-7574CE52E63F}" type="pres">
      <dgm:prSet presAssocID="{63B60582-4EDC-5D4B-8426-BC8C9B4FE74C}" presName="sibTrans" presStyleCnt="0"/>
      <dgm:spPr/>
      <dgm:t>
        <a:bodyPr/>
        <a:lstStyle/>
        <a:p>
          <a:endParaRPr lang="en-US"/>
        </a:p>
      </dgm:t>
    </dgm:pt>
    <dgm:pt modelId="{7B2C93EF-9FC5-D345-89BA-3DEF295FBA4B}" type="pres">
      <dgm:prSet presAssocID="{1CA3CA4A-F848-9347-BFC9-00108FD132F0}" presName="node" presStyleLbl="node1" presStyleIdx="4" presStyleCnt="6">
        <dgm:presLayoutVars>
          <dgm:bulletEnabled val="1"/>
        </dgm:presLayoutVars>
      </dgm:prSet>
      <dgm:spPr/>
      <dgm:t>
        <a:bodyPr/>
        <a:lstStyle/>
        <a:p>
          <a:endParaRPr lang="en-US"/>
        </a:p>
      </dgm:t>
    </dgm:pt>
    <dgm:pt modelId="{7BD4EE60-BF6B-224E-A268-FFE4C35B9776}" type="pres">
      <dgm:prSet presAssocID="{9C59EB7C-0CF8-E642-8D70-C60AE0B8F888}" presName="sibTrans" presStyleCnt="0"/>
      <dgm:spPr/>
      <dgm:t>
        <a:bodyPr/>
        <a:lstStyle/>
        <a:p>
          <a:endParaRPr lang="en-US"/>
        </a:p>
      </dgm:t>
    </dgm:pt>
    <dgm:pt modelId="{334BC802-7D03-4443-8E3A-939CA7A4DBD9}" type="pres">
      <dgm:prSet presAssocID="{2C83F900-44DC-294A-9C14-BFFC900992BD}" presName="node" presStyleLbl="node1" presStyleIdx="5" presStyleCnt="6">
        <dgm:presLayoutVars>
          <dgm:bulletEnabled val="1"/>
        </dgm:presLayoutVars>
      </dgm:prSet>
      <dgm:spPr/>
      <dgm:t>
        <a:bodyPr/>
        <a:lstStyle/>
        <a:p>
          <a:endParaRPr lang="en-US"/>
        </a:p>
      </dgm:t>
    </dgm:pt>
  </dgm:ptLst>
  <dgm:cxnLst>
    <dgm:cxn modelId="{10BF7068-BB63-D94C-9623-E09884AEBCFB}" type="presOf" srcId="{8CF0D535-1F7B-B64B-B424-AF4F0B2C4762}" destId="{C3D8A82A-B2FD-CF40-9B3C-978CAE9530B8}" srcOrd="0" destOrd="0" presId="urn:microsoft.com/office/officeart/2005/8/layout/default#1"/>
    <dgm:cxn modelId="{9C5676C9-DCC4-CD4A-AA88-665BB56D5B7C}" srcId="{27CACC07-FDA5-464C-AA5D-42B151BDA1BC}" destId="{86C084D6-5FD9-5A44-81A9-C3E36EE7B955}" srcOrd="0" destOrd="0" parTransId="{B548AAA6-78DA-624E-9328-ECE848C7DD2E}" sibTransId="{A6CE0E48-2D69-B240-951D-43BDE7CCE770}"/>
    <dgm:cxn modelId="{0DAA187F-4D88-C149-911F-1AF0EBC2F9D2}" srcId="{27CACC07-FDA5-464C-AA5D-42B151BDA1BC}" destId="{DC5B8E63-0BF3-824A-865A-9383F462BC92}" srcOrd="3" destOrd="0" parTransId="{6C961D45-29E1-814B-B6C3-BE801D2F3711}" sibTransId="{63B60582-4EDC-5D4B-8426-BC8C9B4FE74C}"/>
    <dgm:cxn modelId="{5A1EC466-4F52-3044-960E-D7A1170B1830}" type="presOf" srcId="{27CACC07-FDA5-464C-AA5D-42B151BDA1BC}" destId="{461D5328-27C5-7F4D-BCC9-08DFAA780EBA}" srcOrd="0" destOrd="0" presId="urn:microsoft.com/office/officeart/2005/8/layout/default#1"/>
    <dgm:cxn modelId="{CFE28259-88D2-8E48-9E6B-BB4AF8155864}" type="presOf" srcId="{1CA3CA4A-F848-9347-BFC9-00108FD132F0}" destId="{7B2C93EF-9FC5-D345-89BA-3DEF295FBA4B}" srcOrd="0" destOrd="0" presId="urn:microsoft.com/office/officeart/2005/8/layout/default#1"/>
    <dgm:cxn modelId="{5E6F21B8-697E-AA48-AD5A-9EA87223EE46}" srcId="{27CACC07-FDA5-464C-AA5D-42B151BDA1BC}" destId="{2C83F900-44DC-294A-9C14-BFFC900992BD}" srcOrd="5" destOrd="0" parTransId="{2354C357-FB50-9849-9C29-D720D44B2415}" sibTransId="{F6F7A940-BC67-FE45-901D-389C7B08804A}"/>
    <dgm:cxn modelId="{DFDD5DA8-B83B-DB4F-B0C7-A5CFCFD03643}" srcId="{27CACC07-FDA5-464C-AA5D-42B151BDA1BC}" destId="{E045AFE2-CE85-CF46-A1AC-19737B70AAE8}" srcOrd="2" destOrd="0" parTransId="{51837687-1473-C44A-857A-A9380B4C3747}" sibTransId="{BD7C62D5-B7DB-3049-B571-31FA8F88F191}"/>
    <dgm:cxn modelId="{F5899466-482D-7746-B6AE-FA19B59DD0EE}" srcId="{27CACC07-FDA5-464C-AA5D-42B151BDA1BC}" destId="{1CA3CA4A-F848-9347-BFC9-00108FD132F0}" srcOrd="4" destOrd="0" parTransId="{27B96F82-3831-2144-9A69-3504D6B4431C}" sibTransId="{9C59EB7C-0CF8-E642-8D70-C60AE0B8F888}"/>
    <dgm:cxn modelId="{C81565C9-F5BC-C84D-A36D-31EF9DEDBF4F}" type="presOf" srcId="{DC5B8E63-0BF3-824A-865A-9383F462BC92}" destId="{7D50A5D4-3B69-4948-962B-0FF042150583}" srcOrd="0" destOrd="0" presId="urn:microsoft.com/office/officeart/2005/8/layout/default#1"/>
    <dgm:cxn modelId="{E0D24382-EC8D-2C40-A8F1-42F8D3F8D599}" type="presOf" srcId="{E045AFE2-CE85-CF46-A1AC-19737B70AAE8}" destId="{335948FF-2DB2-4546-9C90-B66DB9016E03}" srcOrd="0" destOrd="0" presId="urn:microsoft.com/office/officeart/2005/8/layout/default#1"/>
    <dgm:cxn modelId="{7C71E226-F2A3-3A44-B34A-C4207FC0EA97}" srcId="{27CACC07-FDA5-464C-AA5D-42B151BDA1BC}" destId="{8CF0D535-1F7B-B64B-B424-AF4F0B2C4762}" srcOrd="1" destOrd="0" parTransId="{B698EFAE-6E84-BC49-85E3-AD1C900E7978}" sibTransId="{3680FFC8-2155-9347-915E-B673979BEB06}"/>
    <dgm:cxn modelId="{82EDD34F-F46F-1540-9909-7840738435AC}" type="presOf" srcId="{86C084D6-5FD9-5A44-81A9-C3E36EE7B955}" destId="{12E18BFA-1E3C-C245-9563-08F978DA71FC}" srcOrd="0" destOrd="0" presId="urn:microsoft.com/office/officeart/2005/8/layout/default#1"/>
    <dgm:cxn modelId="{4088C8C3-0050-0F41-A501-ADB50C66A571}" type="presOf" srcId="{2C83F900-44DC-294A-9C14-BFFC900992BD}" destId="{334BC802-7D03-4443-8E3A-939CA7A4DBD9}" srcOrd="0" destOrd="0" presId="urn:microsoft.com/office/officeart/2005/8/layout/default#1"/>
    <dgm:cxn modelId="{1A2D6B11-16BD-D64E-B176-19A1366F2E90}" type="presParOf" srcId="{461D5328-27C5-7F4D-BCC9-08DFAA780EBA}" destId="{12E18BFA-1E3C-C245-9563-08F978DA71FC}" srcOrd="0" destOrd="0" presId="urn:microsoft.com/office/officeart/2005/8/layout/default#1"/>
    <dgm:cxn modelId="{D617921B-E1F1-CD4A-A17E-44C3A384F6A9}" type="presParOf" srcId="{461D5328-27C5-7F4D-BCC9-08DFAA780EBA}" destId="{E0BDB351-038C-8F49-BA79-0CFFC7EA33D4}" srcOrd="1" destOrd="0" presId="urn:microsoft.com/office/officeart/2005/8/layout/default#1"/>
    <dgm:cxn modelId="{F050127F-9D77-B847-9F69-79C83671A7DA}" type="presParOf" srcId="{461D5328-27C5-7F4D-BCC9-08DFAA780EBA}" destId="{C3D8A82A-B2FD-CF40-9B3C-978CAE9530B8}" srcOrd="2" destOrd="0" presId="urn:microsoft.com/office/officeart/2005/8/layout/default#1"/>
    <dgm:cxn modelId="{5E237874-03DF-344D-AD88-71CF6602072F}" type="presParOf" srcId="{461D5328-27C5-7F4D-BCC9-08DFAA780EBA}" destId="{C81AB4EA-3B6A-8040-8C04-B8FF62C527F5}" srcOrd="3" destOrd="0" presId="urn:microsoft.com/office/officeart/2005/8/layout/default#1"/>
    <dgm:cxn modelId="{50D51AE3-486B-3C42-A5AD-BAA9F26DC49D}" type="presParOf" srcId="{461D5328-27C5-7F4D-BCC9-08DFAA780EBA}" destId="{335948FF-2DB2-4546-9C90-B66DB9016E03}" srcOrd="4" destOrd="0" presId="urn:microsoft.com/office/officeart/2005/8/layout/default#1"/>
    <dgm:cxn modelId="{0F3080CD-7785-C043-884A-B4D88D3B889F}" type="presParOf" srcId="{461D5328-27C5-7F4D-BCC9-08DFAA780EBA}" destId="{34991144-3F67-A242-B7E7-9C544AB02E85}" srcOrd="5" destOrd="0" presId="urn:microsoft.com/office/officeart/2005/8/layout/default#1"/>
    <dgm:cxn modelId="{5B2AD39D-CA0A-BA46-8F62-9BDBCACD5222}" type="presParOf" srcId="{461D5328-27C5-7F4D-BCC9-08DFAA780EBA}" destId="{7D50A5D4-3B69-4948-962B-0FF042150583}" srcOrd="6" destOrd="0" presId="urn:microsoft.com/office/officeart/2005/8/layout/default#1"/>
    <dgm:cxn modelId="{BD9C484F-8CC3-044D-9E99-0830710FB9AB}" type="presParOf" srcId="{461D5328-27C5-7F4D-BCC9-08DFAA780EBA}" destId="{6384D087-53B1-8A43-8BEF-7574CE52E63F}" srcOrd="7" destOrd="0" presId="urn:microsoft.com/office/officeart/2005/8/layout/default#1"/>
    <dgm:cxn modelId="{A77E308E-87FF-EE4D-9FD4-10B7B31A022E}" type="presParOf" srcId="{461D5328-27C5-7F4D-BCC9-08DFAA780EBA}" destId="{7B2C93EF-9FC5-D345-89BA-3DEF295FBA4B}" srcOrd="8" destOrd="0" presId="urn:microsoft.com/office/officeart/2005/8/layout/default#1"/>
    <dgm:cxn modelId="{D232B240-8819-F547-9F53-22EF7523BB3D}" type="presParOf" srcId="{461D5328-27C5-7F4D-BCC9-08DFAA780EBA}" destId="{7BD4EE60-BF6B-224E-A268-FFE4C35B9776}" srcOrd="9" destOrd="0" presId="urn:microsoft.com/office/officeart/2005/8/layout/default#1"/>
    <dgm:cxn modelId="{027EA6FA-AA8D-6F45-98B1-6FDC0B3BB19C}" type="presParOf" srcId="{461D5328-27C5-7F4D-BCC9-08DFAA780EBA}" destId="{334BC802-7D03-4443-8E3A-939CA7A4DBD9}"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5E611-6D50-B347-BC8C-8308185E611E}" type="doc">
      <dgm:prSet loTypeId="urn:microsoft.com/office/officeart/2005/8/layout/radial4" loCatId="" qsTypeId="urn:microsoft.com/office/officeart/2005/8/quickstyle/simple4" qsCatId="simple" csTypeId="urn:microsoft.com/office/officeart/2005/8/colors/colorful4" csCatId="colorful" phldr="1"/>
      <dgm:spPr/>
      <dgm:t>
        <a:bodyPr/>
        <a:lstStyle/>
        <a:p>
          <a:endParaRPr lang="en-US"/>
        </a:p>
      </dgm:t>
    </dgm:pt>
    <dgm:pt modelId="{B24E28EF-412A-8241-BC2D-16471D546340}">
      <dgm:prSet/>
      <dgm:spPr/>
      <dgm:t>
        <a:bodyPr/>
        <a:lstStyle/>
        <a:p>
          <a:pPr rtl="0"/>
          <a:r>
            <a:rPr lang="en-US" b="1" dirty="0" smtClean="0">
              <a:solidFill>
                <a:srgbClr val="000000"/>
              </a:solidFill>
            </a:rPr>
            <a:t>Vulnerability</a:t>
          </a:r>
          <a:r>
            <a:rPr lang="en-US" dirty="0" smtClean="0">
              <a:solidFill>
                <a:srgbClr val="000000"/>
              </a:solidFill>
            </a:rPr>
            <a:t> as defined by ECI</a:t>
          </a:r>
          <a:endParaRPr lang="en-US" dirty="0">
            <a:solidFill>
              <a:srgbClr val="000000"/>
            </a:solidFill>
          </a:endParaRPr>
        </a:p>
      </dgm:t>
    </dgm:pt>
    <dgm:pt modelId="{9C4DC750-4548-4A40-978E-801BC6DCAAB1}" type="parTrans" cxnId="{5399E925-A05F-7847-B1F8-76463AD7C018}">
      <dgm:prSet/>
      <dgm:spPr/>
      <dgm:t>
        <a:bodyPr/>
        <a:lstStyle/>
        <a:p>
          <a:endParaRPr lang="en-US">
            <a:solidFill>
              <a:srgbClr val="000000"/>
            </a:solidFill>
          </a:endParaRPr>
        </a:p>
      </dgm:t>
    </dgm:pt>
    <dgm:pt modelId="{611AB814-EE35-484A-B6C5-85FF0094B266}" type="sibTrans" cxnId="{5399E925-A05F-7847-B1F8-76463AD7C018}">
      <dgm:prSet/>
      <dgm:spPr/>
      <dgm:t>
        <a:bodyPr/>
        <a:lstStyle/>
        <a:p>
          <a:endParaRPr lang="en-US">
            <a:solidFill>
              <a:srgbClr val="000000"/>
            </a:solidFill>
          </a:endParaRPr>
        </a:p>
      </dgm:t>
    </dgm:pt>
    <dgm:pt modelId="{F6EFC176-D064-F646-ABF6-6040975B4EB0}">
      <dgm:prSet/>
      <dgm:spPr/>
      <dgm:t>
        <a:bodyPr/>
        <a:lstStyle/>
        <a:p>
          <a:pPr rtl="0"/>
          <a:r>
            <a:rPr lang="en-US" dirty="0" smtClean="0">
              <a:solidFill>
                <a:srgbClr val="000000"/>
              </a:solidFill>
            </a:rPr>
            <a:t>susceptibility of any voter or section of voters, whether or not living in a geographically identifiable area,</a:t>
          </a:r>
          <a:endParaRPr lang="en-US" dirty="0">
            <a:solidFill>
              <a:srgbClr val="000000"/>
            </a:solidFill>
          </a:endParaRPr>
        </a:p>
      </dgm:t>
    </dgm:pt>
    <dgm:pt modelId="{606C79CF-C73E-2D47-81D2-60ADF52D0749}" type="parTrans" cxnId="{6043EC24-D70B-6248-8648-0C3DA548564C}">
      <dgm:prSet/>
      <dgm:spPr/>
      <dgm:t>
        <a:bodyPr/>
        <a:lstStyle/>
        <a:p>
          <a:endParaRPr lang="en-US">
            <a:solidFill>
              <a:srgbClr val="000000"/>
            </a:solidFill>
          </a:endParaRPr>
        </a:p>
      </dgm:t>
    </dgm:pt>
    <dgm:pt modelId="{3A76C926-D23F-D840-854F-28D6EDF582C2}" type="sibTrans" cxnId="{6043EC24-D70B-6248-8648-0C3DA548564C}">
      <dgm:prSet/>
      <dgm:spPr/>
      <dgm:t>
        <a:bodyPr/>
        <a:lstStyle/>
        <a:p>
          <a:endParaRPr lang="en-US">
            <a:solidFill>
              <a:srgbClr val="000000"/>
            </a:solidFill>
          </a:endParaRPr>
        </a:p>
      </dgm:t>
    </dgm:pt>
    <dgm:pt modelId="{C6E78AB3-FB28-1645-8663-EB14CC91E1A5}">
      <dgm:prSet/>
      <dgm:spPr/>
      <dgm:t>
        <a:bodyPr/>
        <a:lstStyle/>
        <a:p>
          <a:pPr rtl="0"/>
          <a:r>
            <a:rPr lang="en-US" dirty="0" smtClean="0">
              <a:solidFill>
                <a:srgbClr val="000000"/>
              </a:solidFill>
            </a:rPr>
            <a:t>to be fully prevented from or influenced upon in relation to the exercise of his right to vote in a free and fair manner,</a:t>
          </a:r>
          <a:endParaRPr lang="en-US" dirty="0">
            <a:solidFill>
              <a:srgbClr val="000000"/>
            </a:solidFill>
          </a:endParaRPr>
        </a:p>
      </dgm:t>
    </dgm:pt>
    <dgm:pt modelId="{19B28FD0-AB8A-904C-B99B-9B1D620B0D69}" type="parTrans" cxnId="{F9ED8E51-5742-6549-975D-A922703A0DCE}">
      <dgm:prSet/>
      <dgm:spPr/>
      <dgm:t>
        <a:bodyPr/>
        <a:lstStyle/>
        <a:p>
          <a:endParaRPr lang="en-US">
            <a:solidFill>
              <a:srgbClr val="000000"/>
            </a:solidFill>
          </a:endParaRPr>
        </a:p>
      </dgm:t>
    </dgm:pt>
    <dgm:pt modelId="{B153CF74-D7A2-D04E-9E8E-1357C2CD2452}" type="sibTrans" cxnId="{F9ED8E51-5742-6549-975D-A922703A0DCE}">
      <dgm:prSet/>
      <dgm:spPr/>
      <dgm:t>
        <a:bodyPr/>
        <a:lstStyle/>
        <a:p>
          <a:endParaRPr lang="en-US">
            <a:solidFill>
              <a:srgbClr val="000000"/>
            </a:solidFill>
          </a:endParaRPr>
        </a:p>
      </dgm:t>
    </dgm:pt>
    <dgm:pt modelId="{57A3A7AF-BB58-8440-8163-DF94A2C2EAC5}">
      <dgm:prSet/>
      <dgm:spPr/>
      <dgm:t>
        <a:bodyPr/>
        <a:lstStyle/>
        <a:p>
          <a:pPr rtl="0"/>
          <a:r>
            <a:rPr lang="en-US" smtClean="0">
              <a:solidFill>
                <a:srgbClr val="000000"/>
              </a:solidFill>
            </a:rPr>
            <a:t>through intimidation or use of undue influence or force of any kind on him/her. </a:t>
          </a:r>
          <a:endParaRPr lang="en-US">
            <a:solidFill>
              <a:srgbClr val="000000"/>
            </a:solidFill>
          </a:endParaRPr>
        </a:p>
      </dgm:t>
    </dgm:pt>
    <dgm:pt modelId="{4078D6F3-E42D-BD49-9CC7-57D6116FFAD1}" type="parTrans" cxnId="{7367E8DD-2A86-8644-9557-44C7229BDEA8}">
      <dgm:prSet/>
      <dgm:spPr/>
      <dgm:t>
        <a:bodyPr/>
        <a:lstStyle/>
        <a:p>
          <a:endParaRPr lang="en-US">
            <a:solidFill>
              <a:srgbClr val="000000"/>
            </a:solidFill>
          </a:endParaRPr>
        </a:p>
      </dgm:t>
    </dgm:pt>
    <dgm:pt modelId="{FB735E2D-D328-5546-8480-AE1B192B47F2}" type="sibTrans" cxnId="{7367E8DD-2A86-8644-9557-44C7229BDEA8}">
      <dgm:prSet/>
      <dgm:spPr/>
      <dgm:t>
        <a:bodyPr/>
        <a:lstStyle/>
        <a:p>
          <a:endParaRPr lang="en-US">
            <a:solidFill>
              <a:srgbClr val="000000"/>
            </a:solidFill>
          </a:endParaRPr>
        </a:p>
      </dgm:t>
    </dgm:pt>
    <dgm:pt modelId="{1EE6F974-7A71-1343-B025-AF3C06B9D45E}" type="pres">
      <dgm:prSet presAssocID="{E775E611-6D50-B347-BC8C-8308185E611E}" presName="cycle" presStyleCnt="0">
        <dgm:presLayoutVars>
          <dgm:chMax val="1"/>
          <dgm:dir/>
          <dgm:animLvl val="ctr"/>
          <dgm:resizeHandles val="exact"/>
        </dgm:presLayoutVars>
      </dgm:prSet>
      <dgm:spPr/>
      <dgm:t>
        <a:bodyPr/>
        <a:lstStyle/>
        <a:p>
          <a:endParaRPr lang="en-US"/>
        </a:p>
      </dgm:t>
    </dgm:pt>
    <dgm:pt modelId="{501D8BAA-4AAF-0A4E-81D6-ADAC73601870}" type="pres">
      <dgm:prSet presAssocID="{B24E28EF-412A-8241-BC2D-16471D546340}" presName="centerShape" presStyleLbl="node0" presStyleIdx="0" presStyleCnt="1" custScaleX="123148"/>
      <dgm:spPr/>
      <dgm:t>
        <a:bodyPr/>
        <a:lstStyle/>
        <a:p>
          <a:endParaRPr lang="en-US"/>
        </a:p>
      </dgm:t>
    </dgm:pt>
    <dgm:pt modelId="{38489484-B692-E742-9669-671B12D6B3EA}" type="pres">
      <dgm:prSet presAssocID="{606C79CF-C73E-2D47-81D2-60ADF52D0749}" presName="parTrans" presStyleLbl="bgSibTrans2D1" presStyleIdx="0" presStyleCnt="3" custAng="181988" custScaleX="105073"/>
      <dgm:spPr/>
      <dgm:t>
        <a:bodyPr/>
        <a:lstStyle/>
        <a:p>
          <a:endParaRPr lang="en-US"/>
        </a:p>
      </dgm:t>
    </dgm:pt>
    <dgm:pt modelId="{5528EBDC-98BF-5941-8584-DEC6D05C0545}" type="pres">
      <dgm:prSet presAssocID="{F6EFC176-D064-F646-ABF6-6040975B4EB0}" presName="node" presStyleLbl="node1" presStyleIdx="0" presStyleCnt="3" custScaleX="116479" custRadScaleRad="119564" custRadScaleInc="7885">
        <dgm:presLayoutVars>
          <dgm:bulletEnabled val="1"/>
        </dgm:presLayoutVars>
      </dgm:prSet>
      <dgm:spPr/>
      <dgm:t>
        <a:bodyPr/>
        <a:lstStyle/>
        <a:p>
          <a:endParaRPr lang="en-US"/>
        </a:p>
      </dgm:t>
    </dgm:pt>
    <dgm:pt modelId="{21667022-4580-CE4C-BA98-E16C05295365}" type="pres">
      <dgm:prSet presAssocID="{19B28FD0-AB8A-904C-B99B-9B1D620B0D69}" presName="parTrans" presStyleLbl="bgSibTrans2D1" presStyleIdx="1" presStyleCnt="3"/>
      <dgm:spPr/>
      <dgm:t>
        <a:bodyPr/>
        <a:lstStyle/>
        <a:p>
          <a:endParaRPr lang="en-US"/>
        </a:p>
      </dgm:t>
    </dgm:pt>
    <dgm:pt modelId="{AED6D475-F0B2-CB43-996C-A14243C0AF2A}" type="pres">
      <dgm:prSet presAssocID="{C6E78AB3-FB28-1645-8663-EB14CC91E1A5}" presName="node" presStyleLbl="node1" presStyleIdx="1" presStyleCnt="3">
        <dgm:presLayoutVars>
          <dgm:bulletEnabled val="1"/>
        </dgm:presLayoutVars>
      </dgm:prSet>
      <dgm:spPr/>
      <dgm:t>
        <a:bodyPr/>
        <a:lstStyle/>
        <a:p>
          <a:endParaRPr lang="en-US"/>
        </a:p>
      </dgm:t>
    </dgm:pt>
    <dgm:pt modelId="{DD964E48-0EB7-7743-BB32-4316B1F92A11}" type="pres">
      <dgm:prSet presAssocID="{4078D6F3-E42D-BD49-9CC7-57D6116FFAD1}" presName="parTrans" presStyleLbl="bgSibTrans2D1" presStyleIdx="2" presStyleCnt="3"/>
      <dgm:spPr/>
      <dgm:t>
        <a:bodyPr/>
        <a:lstStyle/>
        <a:p>
          <a:endParaRPr lang="en-US"/>
        </a:p>
      </dgm:t>
    </dgm:pt>
    <dgm:pt modelId="{C5BA7E41-902D-564B-A4D1-4537A138FE6F}" type="pres">
      <dgm:prSet presAssocID="{57A3A7AF-BB58-8440-8163-DF94A2C2EAC5}" presName="node" presStyleLbl="node1" presStyleIdx="2" presStyleCnt="3" custRadScaleRad="120619" custRadScaleInc="-3154">
        <dgm:presLayoutVars>
          <dgm:bulletEnabled val="1"/>
        </dgm:presLayoutVars>
      </dgm:prSet>
      <dgm:spPr/>
      <dgm:t>
        <a:bodyPr/>
        <a:lstStyle/>
        <a:p>
          <a:endParaRPr lang="en-US"/>
        </a:p>
      </dgm:t>
    </dgm:pt>
  </dgm:ptLst>
  <dgm:cxnLst>
    <dgm:cxn modelId="{F9ED8E51-5742-6549-975D-A922703A0DCE}" srcId="{B24E28EF-412A-8241-BC2D-16471D546340}" destId="{C6E78AB3-FB28-1645-8663-EB14CC91E1A5}" srcOrd="1" destOrd="0" parTransId="{19B28FD0-AB8A-904C-B99B-9B1D620B0D69}" sibTransId="{B153CF74-D7A2-D04E-9E8E-1357C2CD2452}"/>
    <dgm:cxn modelId="{1D625411-CD36-B341-B160-7B8AEE0C3388}" type="presOf" srcId="{B24E28EF-412A-8241-BC2D-16471D546340}" destId="{501D8BAA-4AAF-0A4E-81D6-ADAC73601870}" srcOrd="0" destOrd="0" presId="urn:microsoft.com/office/officeart/2005/8/layout/radial4"/>
    <dgm:cxn modelId="{6043EC24-D70B-6248-8648-0C3DA548564C}" srcId="{B24E28EF-412A-8241-BC2D-16471D546340}" destId="{F6EFC176-D064-F646-ABF6-6040975B4EB0}" srcOrd="0" destOrd="0" parTransId="{606C79CF-C73E-2D47-81D2-60ADF52D0749}" sibTransId="{3A76C926-D23F-D840-854F-28D6EDF582C2}"/>
    <dgm:cxn modelId="{55A2DB60-C0A3-574F-9371-D977F17BF13E}" type="presOf" srcId="{E775E611-6D50-B347-BC8C-8308185E611E}" destId="{1EE6F974-7A71-1343-B025-AF3C06B9D45E}" srcOrd="0" destOrd="0" presId="urn:microsoft.com/office/officeart/2005/8/layout/radial4"/>
    <dgm:cxn modelId="{40B39AF8-F9CF-BA4E-A56E-BCB61E259724}" type="presOf" srcId="{57A3A7AF-BB58-8440-8163-DF94A2C2EAC5}" destId="{C5BA7E41-902D-564B-A4D1-4537A138FE6F}" srcOrd="0" destOrd="0" presId="urn:microsoft.com/office/officeart/2005/8/layout/radial4"/>
    <dgm:cxn modelId="{1450B17F-BF6D-E84C-87D4-D7FD0AB4F253}" type="presOf" srcId="{19B28FD0-AB8A-904C-B99B-9B1D620B0D69}" destId="{21667022-4580-CE4C-BA98-E16C05295365}" srcOrd="0" destOrd="0" presId="urn:microsoft.com/office/officeart/2005/8/layout/radial4"/>
    <dgm:cxn modelId="{7367E8DD-2A86-8644-9557-44C7229BDEA8}" srcId="{B24E28EF-412A-8241-BC2D-16471D546340}" destId="{57A3A7AF-BB58-8440-8163-DF94A2C2EAC5}" srcOrd="2" destOrd="0" parTransId="{4078D6F3-E42D-BD49-9CC7-57D6116FFAD1}" sibTransId="{FB735E2D-D328-5546-8480-AE1B192B47F2}"/>
    <dgm:cxn modelId="{1C7802F5-544F-5A4D-A7B8-E53582325EE3}" type="presOf" srcId="{F6EFC176-D064-F646-ABF6-6040975B4EB0}" destId="{5528EBDC-98BF-5941-8584-DEC6D05C0545}" srcOrd="0" destOrd="0" presId="urn:microsoft.com/office/officeart/2005/8/layout/radial4"/>
    <dgm:cxn modelId="{4C3B6CB8-2386-6B46-A0CB-DAC9358D3F7C}" type="presOf" srcId="{4078D6F3-E42D-BD49-9CC7-57D6116FFAD1}" destId="{DD964E48-0EB7-7743-BB32-4316B1F92A11}" srcOrd="0" destOrd="0" presId="urn:microsoft.com/office/officeart/2005/8/layout/radial4"/>
    <dgm:cxn modelId="{3D56582E-23C0-E944-ACE4-D8C452C55828}" type="presOf" srcId="{606C79CF-C73E-2D47-81D2-60ADF52D0749}" destId="{38489484-B692-E742-9669-671B12D6B3EA}" srcOrd="0" destOrd="0" presId="urn:microsoft.com/office/officeart/2005/8/layout/radial4"/>
    <dgm:cxn modelId="{E04DB9A5-0CF1-FC42-A850-17C71C0B8586}" type="presOf" srcId="{C6E78AB3-FB28-1645-8663-EB14CC91E1A5}" destId="{AED6D475-F0B2-CB43-996C-A14243C0AF2A}" srcOrd="0" destOrd="0" presId="urn:microsoft.com/office/officeart/2005/8/layout/radial4"/>
    <dgm:cxn modelId="{5399E925-A05F-7847-B1F8-76463AD7C018}" srcId="{E775E611-6D50-B347-BC8C-8308185E611E}" destId="{B24E28EF-412A-8241-BC2D-16471D546340}" srcOrd="0" destOrd="0" parTransId="{9C4DC750-4548-4A40-978E-801BC6DCAAB1}" sibTransId="{611AB814-EE35-484A-B6C5-85FF0094B266}"/>
    <dgm:cxn modelId="{3502C31F-73DF-2048-AFCA-6996DA467AA2}" type="presParOf" srcId="{1EE6F974-7A71-1343-B025-AF3C06B9D45E}" destId="{501D8BAA-4AAF-0A4E-81D6-ADAC73601870}" srcOrd="0" destOrd="0" presId="urn:microsoft.com/office/officeart/2005/8/layout/radial4"/>
    <dgm:cxn modelId="{8CB1FABB-A8A8-1548-BF2A-8231789B260F}" type="presParOf" srcId="{1EE6F974-7A71-1343-B025-AF3C06B9D45E}" destId="{38489484-B692-E742-9669-671B12D6B3EA}" srcOrd="1" destOrd="0" presId="urn:microsoft.com/office/officeart/2005/8/layout/radial4"/>
    <dgm:cxn modelId="{6556DCF1-AED2-0C45-8AE6-C15CF2263D64}" type="presParOf" srcId="{1EE6F974-7A71-1343-B025-AF3C06B9D45E}" destId="{5528EBDC-98BF-5941-8584-DEC6D05C0545}" srcOrd="2" destOrd="0" presId="urn:microsoft.com/office/officeart/2005/8/layout/radial4"/>
    <dgm:cxn modelId="{88558366-FB8A-0142-89FC-A68243A861D1}" type="presParOf" srcId="{1EE6F974-7A71-1343-B025-AF3C06B9D45E}" destId="{21667022-4580-CE4C-BA98-E16C05295365}" srcOrd="3" destOrd="0" presId="urn:microsoft.com/office/officeart/2005/8/layout/radial4"/>
    <dgm:cxn modelId="{5838AC58-0F29-9B4B-AA0C-412A5B0F4EB7}" type="presParOf" srcId="{1EE6F974-7A71-1343-B025-AF3C06B9D45E}" destId="{AED6D475-F0B2-CB43-996C-A14243C0AF2A}" srcOrd="4" destOrd="0" presId="urn:microsoft.com/office/officeart/2005/8/layout/radial4"/>
    <dgm:cxn modelId="{1610BFB0-319A-CB44-830C-035094950C0A}" type="presParOf" srcId="{1EE6F974-7A71-1343-B025-AF3C06B9D45E}" destId="{DD964E48-0EB7-7743-BB32-4316B1F92A11}" srcOrd="5" destOrd="0" presId="urn:microsoft.com/office/officeart/2005/8/layout/radial4"/>
    <dgm:cxn modelId="{86E9C1C7-E773-0B45-B53F-4ACE45B48C83}" type="presParOf" srcId="{1EE6F974-7A71-1343-B025-AF3C06B9D45E}" destId="{C5BA7E41-902D-564B-A4D1-4537A138FE6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EA1B3-8FCD-6745-95A6-EB5F75CB3F5A}" type="doc">
      <dgm:prSet loTypeId="urn:microsoft.com/office/officeart/2005/8/layout/pyramid2" loCatId="" qsTypeId="urn:microsoft.com/office/officeart/2005/8/quickstyle/3D2" qsCatId="3D" csTypeId="urn:microsoft.com/office/officeart/2005/8/colors/colorful3" csCatId="colorful" phldr="1"/>
      <dgm:spPr/>
      <dgm:t>
        <a:bodyPr/>
        <a:lstStyle/>
        <a:p>
          <a:endParaRPr lang="en-US"/>
        </a:p>
      </dgm:t>
    </dgm:pt>
    <dgm:pt modelId="{693FBC36-B66A-3E47-93E3-4296E3B4C50C}">
      <dgm:prSet/>
      <dgm:spPr/>
      <dgm:t>
        <a:bodyPr/>
        <a:lstStyle/>
        <a:p>
          <a:pPr rtl="0"/>
          <a:r>
            <a:rPr lang="en-US" b="1" dirty="0" smtClean="0">
              <a:solidFill>
                <a:srgbClr val="000000"/>
              </a:solidFill>
            </a:rPr>
            <a:t>To clearly identify vulnerable voters/sections of voters </a:t>
          </a:r>
          <a:endParaRPr lang="en-US" b="1" dirty="0">
            <a:solidFill>
              <a:srgbClr val="000000"/>
            </a:solidFill>
          </a:endParaRPr>
        </a:p>
      </dgm:t>
    </dgm:pt>
    <dgm:pt modelId="{D719CBE8-C6D2-4A46-95FF-BFDD5F70721C}" type="parTrans" cxnId="{089188F4-568E-6441-9E6C-C56AD7895B63}">
      <dgm:prSet/>
      <dgm:spPr/>
      <dgm:t>
        <a:bodyPr/>
        <a:lstStyle/>
        <a:p>
          <a:endParaRPr lang="en-US" b="1">
            <a:solidFill>
              <a:srgbClr val="000000"/>
            </a:solidFill>
          </a:endParaRPr>
        </a:p>
      </dgm:t>
    </dgm:pt>
    <dgm:pt modelId="{9CAB2ABE-5047-8246-B2BC-BDD5279AFD9D}" type="sibTrans" cxnId="{089188F4-568E-6441-9E6C-C56AD7895B63}">
      <dgm:prSet/>
      <dgm:spPr/>
      <dgm:t>
        <a:bodyPr/>
        <a:lstStyle/>
        <a:p>
          <a:endParaRPr lang="en-US" b="1">
            <a:solidFill>
              <a:srgbClr val="000000"/>
            </a:solidFill>
          </a:endParaRPr>
        </a:p>
      </dgm:t>
    </dgm:pt>
    <dgm:pt modelId="{E6D7F4EB-5929-224B-9925-BCAB3F31CA1C}">
      <dgm:prSet/>
      <dgm:spPr/>
      <dgm:t>
        <a:bodyPr/>
        <a:lstStyle/>
        <a:p>
          <a:pPr rtl="0"/>
          <a:r>
            <a:rPr lang="en-US" b="1" dirty="0" smtClean="0">
              <a:solidFill>
                <a:srgbClr val="000000"/>
              </a:solidFill>
            </a:rPr>
            <a:t>To identify the persons/ factors causing such vulnerability and </a:t>
          </a:r>
          <a:endParaRPr lang="en-US" b="1" dirty="0">
            <a:solidFill>
              <a:srgbClr val="000000"/>
            </a:solidFill>
          </a:endParaRPr>
        </a:p>
      </dgm:t>
    </dgm:pt>
    <dgm:pt modelId="{9A19C44A-7A92-A241-8286-39265F408EB5}" type="parTrans" cxnId="{E7EC2FEF-5750-4F42-94D7-EBC7DB08AD38}">
      <dgm:prSet/>
      <dgm:spPr/>
      <dgm:t>
        <a:bodyPr/>
        <a:lstStyle/>
        <a:p>
          <a:endParaRPr lang="en-US" b="1">
            <a:solidFill>
              <a:srgbClr val="000000"/>
            </a:solidFill>
          </a:endParaRPr>
        </a:p>
      </dgm:t>
    </dgm:pt>
    <dgm:pt modelId="{CF4662C4-83F6-0346-96DC-0BB483BDFCCA}" type="sibTrans" cxnId="{E7EC2FEF-5750-4F42-94D7-EBC7DB08AD38}">
      <dgm:prSet/>
      <dgm:spPr/>
      <dgm:t>
        <a:bodyPr/>
        <a:lstStyle/>
        <a:p>
          <a:endParaRPr lang="en-US" b="1">
            <a:solidFill>
              <a:srgbClr val="000000"/>
            </a:solidFill>
          </a:endParaRPr>
        </a:p>
      </dgm:t>
    </dgm:pt>
    <dgm:pt modelId="{C5BAA0D9-1FB6-4C4D-939E-639356E3895D}">
      <dgm:prSet/>
      <dgm:spPr/>
      <dgm:t>
        <a:bodyPr/>
        <a:lstStyle/>
        <a:p>
          <a:pPr rtl="0"/>
          <a:r>
            <a:rPr lang="en-US" b="1" dirty="0" smtClean="0">
              <a:solidFill>
                <a:srgbClr val="000000"/>
              </a:solidFill>
            </a:rPr>
            <a:t>To plan and take adequate corrective action well in advance.</a:t>
          </a:r>
          <a:endParaRPr lang="en-US" b="1" dirty="0">
            <a:solidFill>
              <a:srgbClr val="000000"/>
            </a:solidFill>
          </a:endParaRPr>
        </a:p>
      </dgm:t>
    </dgm:pt>
    <dgm:pt modelId="{8214DAB9-8006-8B4F-8AC6-CE1C891EE3D4}" type="parTrans" cxnId="{55ECB1BB-8F1C-EE4B-ACE6-B3E7ECB93086}">
      <dgm:prSet/>
      <dgm:spPr/>
      <dgm:t>
        <a:bodyPr/>
        <a:lstStyle/>
        <a:p>
          <a:endParaRPr lang="en-US" b="1">
            <a:solidFill>
              <a:srgbClr val="000000"/>
            </a:solidFill>
          </a:endParaRPr>
        </a:p>
      </dgm:t>
    </dgm:pt>
    <dgm:pt modelId="{1209C835-B848-A74B-AF2A-D7FD2232CFE4}" type="sibTrans" cxnId="{55ECB1BB-8F1C-EE4B-ACE6-B3E7ECB93086}">
      <dgm:prSet/>
      <dgm:spPr/>
      <dgm:t>
        <a:bodyPr/>
        <a:lstStyle/>
        <a:p>
          <a:endParaRPr lang="en-US" b="1">
            <a:solidFill>
              <a:srgbClr val="000000"/>
            </a:solidFill>
          </a:endParaRPr>
        </a:p>
      </dgm:t>
    </dgm:pt>
    <dgm:pt modelId="{C5D46EBA-5027-AA42-BB53-9E1DE65F771F}" type="pres">
      <dgm:prSet presAssocID="{DB8EA1B3-8FCD-6745-95A6-EB5F75CB3F5A}" presName="compositeShape" presStyleCnt="0">
        <dgm:presLayoutVars>
          <dgm:dir/>
          <dgm:resizeHandles/>
        </dgm:presLayoutVars>
      </dgm:prSet>
      <dgm:spPr/>
      <dgm:t>
        <a:bodyPr/>
        <a:lstStyle/>
        <a:p>
          <a:endParaRPr lang="en-US"/>
        </a:p>
      </dgm:t>
    </dgm:pt>
    <dgm:pt modelId="{CDB10E55-C853-2048-939A-1B8F29A83510}" type="pres">
      <dgm:prSet presAssocID="{DB8EA1B3-8FCD-6745-95A6-EB5F75CB3F5A}" presName="pyramid" presStyleLbl="node1" presStyleIdx="0" presStyleCnt="1"/>
      <dgm:spPr/>
    </dgm:pt>
    <dgm:pt modelId="{7A5A1339-6387-D04E-944A-88DF316C3029}" type="pres">
      <dgm:prSet presAssocID="{DB8EA1B3-8FCD-6745-95A6-EB5F75CB3F5A}" presName="theList" presStyleCnt="0"/>
      <dgm:spPr/>
    </dgm:pt>
    <dgm:pt modelId="{921A6A6C-07A2-A544-A5F0-ABAC484FECA8}" type="pres">
      <dgm:prSet presAssocID="{693FBC36-B66A-3E47-93E3-4296E3B4C50C}" presName="aNode" presStyleLbl="fgAcc1" presStyleIdx="0" presStyleCnt="3">
        <dgm:presLayoutVars>
          <dgm:bulletEnabled val="1"/>
        </dgm:presLayoutVars>
      </dgm:prSet>
      <dgm:spPr/>
      <dgm:t>
        <a:bodyPr/>
        <a:lstStyle/>
        <a:p>
          <a:endParaRPr lang="en-US"/>
        </a:p>
      </dgm:t>
    </dgm:pt>
    <dgm:pt modelId="{539ECDB0-3F9E-0A47-BC84-609E25B0D99C}" type="pres">
      <dgm:prSet presAssocID="{693FBC36-B66A-3E47-93E3-4296E3B4C50C}" presName="aSpace" presStyleCnt="0"/>
      <dgm:spPr/>
    </dgm:pt>
    <dgm:pt modelId="{77544A14-4B03-9044-A649-B35B3C291338}" type="pres">
      <dgm:prSet presAssocID="{E6D7F4EB-5929-224B-9925-BCAB3F31CA1C}" presName="aNode" presStyleLbl="fgAcc1" presStyleIdx="1" presStyleCnt="3">
        <dgm:presLayoutVars>
          <dgm:bulletEnabled val="1"/>
        </dgm:presLayoutVars>
      </dgm:prSet>
      <dgm:spPr/>
      <dgm:t>
        <a:bodyPr/>
        <a:lstStyle/>
        <a:p>
          <a:endParaRPr lang="en-US"/>
        </a:p>
      </dgm:t>
    </dgm:pt>
    <dgm:pt modelId="{B8C67361-DC6F-7E42-B563-90EF64388C64}" type="pres">
      <dgm:prSet presAssocID="{E6D7F4EB-5929-224B-9925-BCAB3F31CA1C}" presName="aSpace" presStyleCnt="0"/>
      <dgm:spPr/>
    </dgm:pt>
    <dgm:pt modelId="{589F2399-421D-274F-B0D4-32E3AC1CCA62}" type="pres">
      <dgm:prSet presAssocID="{C5BAA0D9-1FB6-4C4D-939E-639356E3895D}" presName="aNode" presStyleLbl="fgAcc1" presStyleIdx="2" presStyleCnt="3">
        <dgm:presLayoutVars>
          <dgm:bulletEnabled val="1"/>
        </dgm:presLayoutVars>
      </dgm:prSet>
      <dgm:spPr/>
      <dgm:t>
        <a:bodyPr/>
        <a:lstStyle/>
        <a:p>
          <a:endParaRPr lang="en-US"/>
        </a:p>
      </dgm:t>
    </dgm:pt>
    <dgm:pt modelId="{BE00EA00-C84A-CC43-99B1-DB32B3C11BEB}" type="pres">
      <dgm:prSet presAssocID="{C5BAA0D9-1FB6-4C4D-939E-639356E3895D}" presName="aSpace" presStyleCnt="0"/>
      <dgm:spPr/>
    </dgm:pt>
  </dgm:ptLst>
  <dgm:cxnLst>
    <dgm:cxn modelId="{55ECB1BB-8F1C-EE4B-ACE6-B3E7ECB93086}" srcId="{DB8EA1B3-8FCD-6745-95A6-EB5F75CB3F5A}" destId="{C5BAA0D9-1FB6-4C4D-939E-639356E3895D}" srcOrd="2" destOrd="0" parTransId="{8214DAB9-8006-8B4F-8AC6-CE1C891EE3D4}" sibTransId="{1209C835-B848-A74B-AF2A-D7FD2232CFE4}"/>
    <dgm:cxn modelId="{263966BF-6F00-F14A-B5A2-5062347175F1}" type="presOf" srcId="{DB8EA1B3-8FCD-6745-95A6-EB5F75CB3F5A}" destId="{C5D46EBA-5027-AA42-BB53-9E1DE65F771F}" srcOrd="0" destOrd="0" presId="urn:microsoft.com/office/officeart/2005/8/layout/pyramid2"/>
    <dgm:cxn modelId="{089188F4-568E-6441-9E6C-C56AD7895B63}" srcId="{DB8EA1B3-8FCD-6745-95A6-EB5F75CB3F5A}" destId="{693FBC36-B66A-3E47-93E3-4296E3B4C50C}" srcOrd="0" destOrd="0" parTransId="{D719CBE8-C6D2-4A46-95FF-BFDD5F70721C}" sibTransId="{9CAB2ABE-5047-8246-B2BC-BDD5279AFD9D}"/>
    <dgm:cxn modelId="{5DB1FA1E-5884-6E4B-A805-3A2FCAB19F83}" type="presOf" srcId="{E6D7F4EB-5929-224B-9925-BCAB3F31CA1C}" destId="{77544A14-4B03-9044-A649-B35B3C291338}" srcOrd="0" destOrd="0" presId="urn:microsoft.com/office/officeart/2005/8/layout/pyramid2"/>
    <dgm:cxn modelId="{FC7906FC-27B7-2A49-BEF6-C647D204A4AE}" type="presOf" srcId="{C5BAA0D9-1FB6-4C4D-939E-639356E3895D}" destId="{589F2399-421D-274F-B0D4-32E3AC1CCA62}" srcOrd="0" destOrd="0" presId="urn:microsoft.com/office/officeart/2005/8/layout/pyramid2"/>
    <dgm:cxn modelId="{89256A33-BFFB-3548-B60C-435E94AE4A1D}" type="presOf" srcId="{693FBC36-B66A-3E47-93E3-4296E3B4C50C}" destId="{921A6A6C-07A2-A544-A5F0-ABAC484FECA8}" srcOrd="0" destOrd="0" presId="urn:microsoft.com/office/officeart/2005/8/layout/pyramid2"/>
    <dgm:cxn modelId="{E7EC2FEF-5750-4F42-94D7-EBC7DB08AD38}" srcId="{DB8EA1B3-8FCD-6745-95A6-EB5F75CB3F5A}" destId="{E6D7F4EB-5929-224B-9925-BCAB3F31CA1C}" srcOrd="1" destOrd="0" parTransId="{9A19C44A-7A92-A241-8286-39265F408EB5}" sibTransId="{CF4662C4-83F6-0346-96DC-0BB483BDFCCA}"/>
    <dgm:cxn modelId="{CD062A8A-D7C7-CA4F-9D21-411C211A0A1F}" type="presParOf" srcId="{C5D46EBA-5027-AA42-BB53-9E1DE65F771F}" destId="{CDB10E55-C853-2048-939A-1B8F29A83510}" srcOrd="0" destOrd="0" presId="urn:microsoft.com/office/officeart/2005/8/layout/pyramid2"/>
    <dgm:cxn modelId="{B4AA0338-BA80-E74C-A57D-41C28D821092}" type="presParOf" srcId="{C5D46EBA-5027-AA42-BB53-9E1DE65F771F}" destId="{7A5A1339-6387-D04E-944A-88DF316C3029}" srcOrd="1" destOrd="0" presId="urn:microsoft.com/office/officeart/2005/8/layout/pyramid2"/>
    <dgm:cxn modelId="{FC430AD3-C889-A94A-917D-A00BD0EBCC38}" type="presParOf" srcId="{7A5A1339-6387-D04E-944A-88DF316C3029}" destId="{921A6A6C-07A2-A544-A5F0-ABAC484FECA8}" srcOrd="0" destOrd="0" presId="urn:microsoft.com/office/officeart/2005/8/layout/pyramid2"/>
    <dgm:cxn modelId="{904A3A69-1D48-D74F-BCEB-8A3885ED8A27}" type="presParOf" srcId="{7A5A1339-6387-D04E-944A-88DF316C3029}" destId="{539ECDB0-3F9E-0A47-BC84-609E25B0D99C}" srcOrd="1" destOrd="0" presId="urn:microsoft.com/office/officeart/2005/8/layout/pyramid2"/>
    <dgm:cxn modelId="{2A628393-E996-8044-83FE-EA8D050CD323}" type="presParOf" srcId="{7A5A1339-6387-D04E-944A-88DF316C3029}" destId="{77544A14-4B03-9044-A649-B35B3C291338}" srcOrd="2" destOrd="0" presId="urn:microsoft.com/office/officeart/2005/8/layout/pyramid2"/>
    <dgm:cxn modelId="{2F1E66E4-E16D-AC47-8BEB-46AC7C5FE47F}" type="presParOf" srcId="{7A5A1339-6387-D04E-944A-88DF316C3029}" destId="{B8C67361-DC6F-7E42-B563-90EF64388C64}" srcOrd="3" destOrd="0" presId="urn:microsoft.com/office/officeart/2005/8/layout/pyramid2"/>
    <dgm:cxn modelId="{8F7BA0FC-B048-EB41-A237-263B2B847E6F}" type="presParOf" srcId="{7A5A1339-6387-D04E-944A-88DF316C3029}" destId="{589F2399-421D-274F-B0D4-32E3AC1CCA62}" srcOrd="4" destOrd="0" presId="urn:microsoft.com/office/officeart/2005/8/layout/pyramid2"/>
    <dgm:cxn modelId="{A57B6B26-4C5B-F04C-8834-0DEDAADE3A1F}" type="presParOf" srcId="{7A5A1339-6387-D04E-944A-88DF316C3029}" destId="{BE00EA00-C84A-CC43-99B1-DB32B3C11BE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4663E-63A8-9042-88DA-5A7A51DA549C}" type="doc">
      <dgm:prSet loTypeId="urn:microsoft.com/office/officeart/2005/8/layout/arrow2" loCatId="" qsTypeId="urn:microsoft.com/office/officeart/2005/8/quickstyle/simple4" qsCatId="simple" csTypeId="urn:microsoft.com/office/officeart/2005/8/colors/colorful2" csCatId="colorful" phldr="1"/>
      <dgm:spPr/>
    </dgm:pt>
    <dgm:pt modelId="{8EF38C4A-0B5E-7844-88B9-25B78ADDDBBC}">
      <dgm:prSet phldrT="[Text]" custT="1"/>
      <dgm:spPr/>
      <dgm:t>
        <a:bodyPr/>
        <a:lstStyle/>
        <a:p>
          <a:r>
            <a:rPr lang="en-US" sz="2000" dirty="0" smtClean="0"/>
            <a:t>Sector Officers collect requisite information</a:t>
          </a:r>
          <a:endParaRPr lang="en-US" sz="2000" dirty="0"/>
        </a:p>
      </dgm:t>
    </dgm:pt>
    <dgm:pt modelId="{66013E8F-2B15-7B4D-935B-34BFC456DC26}" type="parTrans" cxnId="{E2150A60-3BB2-3049-98F8-FF136275B7E3}">
      <dgm:prSet/>
      <dgm:spPr/>
      <dgm:t>
        <a:bodyPr/>
        <a:lstStyle/>
        <a:p>
          <a:endParaRPr lang="en-US" sz="2000"/>
        </a:p>
      </dgm:t>
    </dgm:pt>
    <dgm:pt modelId="{BEABC650-FC99-9043-B0C8-90956AE96DEC}" type="sibTrans" cxnId="{E2150A60-3BB2-3049-98F8-FF136275B7E3}">
      <dgm:prSet/>
      <dgm:spPr/>
      <dgm:t>
        <a:bodyPr/>
        <a:lstStyle/>
        <a:p>
          <a:endParaRPr lang="en-US" sz="2000"/>
        </a:p>
      </dgm:t>
    </dgm:pt>
    <dgm:pt modelId="{EA440453-5B0F-4F44-989A-0D426438F6D1}">
      <dgm:prSet phldrT="[Text]" custT="1"/>
      <dgm:spPr/>
      <dgm:t>
        <a:bodyPr/>
        <a:lstStyle/>
        <a:p>
          <a:r>
            <a:rPr lang="en-US" sz="2000" dirty="0" smtClean="0"/>
            <a:t>DEO &amp; SP finalize the Vulnerability mapping report and develop &amp; initiate preventive measure</a:t>
          </a:r>
          <a:endParaRPr lang="en-US" sz="2000" dirty="0"/>
        </a:p>
      </dgm:t>
    </dgm:pt>
    <dgm:pt modelId="{ADBCD929-54F7-754A-B93D-2ECB42E54F99}" type="parTrans" cxnId="{96E7841B-72CE-1149-BE65-533896CDF827}">
      <dgm:prSet/>
      <dgm:spPr/>
      <dgm:t>
        <a:bodyPr/>
        <a:lstStyle/>
        <a:p>
          <a:endParaRPr lang="en-US" sz="2000"/>
        </a:p>
      </dgm:t>
    </dgm:pt>
    <dgm:pt modelId="{8A35ACE2-5E7E-5441-9DDE-81969D6DA440}" type="sibTrans" cxnId="{96E7841B-72CE-1149-BE65-533896CDF827}">
      <dgm:prSet/>
      <dgm:spPr/>
      <dgm:t>
        <a:bodyPr/>
        <a:lstStyle/>
        <a:p>
          <a:endParaRPr lang="en-US" sz="2000"/>
        </a:p>
      </dgm:t>
    </dgm:pt>
    <dgm:pt modelId="{401DE726-1DF2-C940-AA3E-ACB011944B77}">
      <dgm:prSet phldrT="[Text]" custT="1"/>
      <dgm:spPr/>
      <dgm:t>
        <a:bodyPr/>
        <a:lstStyle/>
        <a:p>
          <a:r>
            <a:rPr lang="en-US" sz="2000" dirty="0" smtClean="0"/>
            <a:t>RO compiles information for entire constituency, polling stations wise</a:t>
          </a:r>
        </a:p>
      </dgm:t>
    </dgm:pt>
    <dgm:pt modelId="{3B503528-C441-364B-BE48-69C92A8AE8C8}" type="parTrans" cxnId="{FABBCD90-A7E2-4040-B572-CD4A77A1E3A3}">
      <dgm:prSet/>
      <dgm:spPr/>
      <dgm:t>
        <a:bodyPr/>
        <a:lstStyle/>
        <a:p>
          <a:endParaRPr lang="en-US" sz="2000"/>
        </a:p>
      </dgm:t>
    </dgm:pt>
    <dgm:pt modelId="{8C6DDBA6-D6B2-BB47-8549-D0396A54126B}" type="sibTrans" cxnId="{FABBCD90-A7E2-4040-B572-CD4A77A1E3A3}">
      <dgm:prSet/>
      <dgm:spPr/>
      <dgm:t>
        <a:bodyPr/>
        <a:lstStyle/>
        <a:p>
          <a:endParaRPr lang="en-US" sz="2000"/>
        </a:p>
      </dgm:t>
    </dgm:pt>
    <dgm:pt modelId="{5E080036-0A0F-1943-BCEC-11E85662D3C2}">
      <dgm:prSet phldrT="[Text]" custT="1"/>
      <dgm:spPr/>
      <dgm:t>
        <a:bodyPr/>
        <a:lstStyle/>
        <a:p>
          <a:r>
            <a:rPr lang="en-US" sz="2000" dirty="0" smtClean="0"/>
            <a:t>Local SHO/BDO consulted before finalizing</a:t>
          </a:r>
          <a:endParaRPr lang="en-US" sz="2000" dirty="0"/>
        </a:p>
      </dgm:t>
    </dgm:pt>
    <dgm:pt modelId="{95049D27-1B4C-CD4F-9278-39791A5D1EC4}" type="parTrans" cxnId="{A379436E-66E3-7A49-957E-14B659ED0314}">
      <dgm:prSet/>
      <dgm:spPr/>
      <dgm:t>
        <a:bodyPr/>
        <a:lstStyle/>
        <a:p>
          <a:endParaRPr lang="en-US" sz="2000"/>
        </a:p>
      </dgm:t>
    </dgm:pt>
    <dgm:pt modelId="{45D6E658-1EB2-7747-9DDF-EBDD41FA9B59}" type="sibTrans" cxnId="{A379436E-66E3-7A49-957E-14B659ED0314}">
      <dgm:prSet/>
      <dgm:spPr/>
      <dgm:t>
        <a:bodyPr/>
        <a:lstStyle/>
        <a:p>
          <a:endParaRPr lang="en-US" sz="2000"/>
        </a:p>
      </dgm:t>
    </dgm:pt>
    <dgm:pt modelId="{E795A46C-6457-A74C-942A-37AAF9DC9ACD}">
      <dgm:prSet phldrT="[Text]" custT="1"/>
      <dgm:spPr/>
      <dgm:t>
        <a:bodyPr/>
        <a:lstStyle/>
        <a:p>
          <a:r>
            <a:rPr lang="en-US" sz="2000" dirty="0" smtClean="0"/>
            <a:t>SOs submit information to RO</a:t>
          </a:r>
          <a:endParaRPr lang="en-US" sz="2000" dirty="0"/>
        </a:p>
      </dgm:t>
    </dgm:pt>
    <dgm:pt modelId="{EF6E2D17-A1CF-A440-A61B-F5596803ADEF}" type="parTrans" cxnId="{CF315049-5CC5-1D45-8D94-0022858E2CD1}">
      <dgm:prSet/>
      <dgm:spPr/>
      <dgm:t>
        <a:bodyPr/>
        <a:lstStyle/>
        <a:p>
          <a:endParaRPr lang="en-US" sz="2000"/>
        </a:p>
      </dgm:t>
    </dgm:pt>
    <dgm:pt modelId="{7F194AEB-2618-5742-934F-FE1BC407B0C6}" type="sibTrans" cxnId="{CF315049-5CC5-1D45-8D94-0022858E2CD1}">
      <dgm:prSet/>
      <dgm:spPr/>
      <dgm:t>
        <a:bodyPr/>
        <a:lstStyle/>
        <a:p>
          <a:endParaRPr lang="en-US" sz="2000"/>
        </a:p>
      </dgm:t>
    </dgm:pt>
    <dgm:pt modelId="{5AE823C7-7875-E24A-8654-7FCCACE06039}" type="pres">
      <dgm:prSet presAssocID="{DB04663E-63A8-9042-88DA-5A7A51DA549C}" presName="arrowDiagram" presStyleCnt="0">
        <dgm:presLayoutVars>
          <dgm:chMax val="5"/>
          <dgm:dir/>
          <dgm:resizeHandles val="exact"/>
        </dgm:presLayoutVars>
      </dgm:prSet>
      <dgm:spPr/>
    </dgm:pt>
    <dgm:pt modelId="{CF4AB076-CD26-1D49-8288-921D05BBBE20}" type="pres">
      <dgm:prSet presAssocID="{DB04663E-63A8-9042-88DA-5A7A51DA549C}" presName="arrow" presStyleLbl="bgShp" presStyleIdx="0" presStyleCnt="1"/>
      <dgm:spPr/>
    </dgm:pt>
    <dgm:pt modelId="{F8C4C0DD-F750-E64A-A358-41E22FB3D737}" type="pres">
      <dgm:prSet presAssocID="{DB04663E-63A8-9042-88DA-5A7A51DA549C}" presName="arrowDiagram5" presStyleCnt="0"/>
      <dgm:spPr/>
    </dgm:pt>
    <dgm:pt modelId="{AB9C5904-544B-694B-BF99-F3F042506747}" type="pres">
      <dgm:prSet presAssocID="{8EF38C4A-0B5E-7844-88B9-25B78ADDDBBC}" presName="bullet5a" presStyleLbl="node1" presStyleIdx="0" presStyleCnt="5"/>
      <dgm:spPr/>
    </dgm:pt>
    <dgm:pt modelId="{2375D345-D6D4-4E41-B7C5-E639E8957561}" type="pres">
      <dgm:prSet presAssocID="{8EF38C4A-0B5E-7844-88B9-25B78ADDDBBC}" presName="textBox5a" presStyleLbl="revTx" presStyleIdx="0" presStyleCnt="5" custScaleX="134097" custLinFactX="-20658" custLinFactY="-2290" custLinFactNeighborX="-100000" custLinFactNeighborY="-100000">
        <dgm:presLayoutVars>
          <dgm:bulletEnabled val="1"/>
        </dgm:presLayoutVars>
      </dgm:prSet>
      <dgm:spPr/>
      <dgm:t>
        <a:bodyPr/>
        <a:lstStyle/>
        <a:p>
          <a:endParaRPr lang="en-US"/>
        </a:p>
      </dgm:t>
    </dgm:pt>
    <dgm:pt modelId="{E3525E95-806C-9B42-A5B6-BC06870C9BD9}" type="pres">
      <dgm:prSet presAssocID="{5E080036-0A0F-1943-BCEC-11E85662D3C2}" presName="bullet5b" presStyleLbl="node1" presStyleIdx="1" presStyleCnt="5"/>
      <dgm:spPr/>
    </dgm:pt>
    <dgm:pt modelId="{7EBA2A06-F44B-1C4A-883C-92A3A7595D18}" type="pres">
      <dgm:prSet presAssocID="{5E080036-0A0F-1943-BCEC-11E85662D3C2}" presName="textBox5b" presStyleLbl="revTx" presStyleIdx="1" presStyleCnt="5" custScaleX="127886" custScaleY="61662" custLinFactNeighborX="-14793" custLinFactNeighborY="-9815">
        <dgm:presLayoutVars>
          <dgm:bulletEnabled val="1"/>
        </dgm:presLayoutVars>
      </dgm:prSet>
      <dgm:spPr/>
      <dgm:t>
        <a:bodyPr/>
        <a:lstStyle/>
        <a:p>
          <a:endParaRPr lang="en-US"/>
        </a:p>
      </dgm:t>
    </dgm:pt>
    <dgm:pt modelId="{63A90F16-8E52-C74E-AC86-FF405DEC797C}" type="pres">
      <dgm:prSet presAssocID="{E795A46C-6457-A74C-942A-37AAF9DC9ACD}" presName="bullet5c" presStyleLbl="node1" presStyleIdx="2" presStyleCnt="5"/>
      <dgm:spPr/>
    </dgm:pt>
    <dgm:pt modelId="{9B7A1CF9-9593-EF4A-81FF-FF61E55BF520}" type="pres">
      <dgm:prSet presAssocID="{E795A46C-6457-A74C-942A-37AAF9DC9ACD}" presName="textBox5c" presStyleLbl="revTx" presStyleIdx="2" presStyleCnt="5" custScaleY="37219" custLinFactNeighborX="-56740" custLinFactNeighborY="-66740">
        <dgm:presLayoutVars>
          <dgm:bulletEnabled val="1"/>
        </dgm:presLayoutVars>
      </dgm:prSet>
      <dgm:spPr/>
      <dgm:t>
        <a:bodyPr/>
        <a:lstStyle/>
        <a:p>
          <a:endParaRPr lang="en-US"/>
        </a:p>
      </dgm:t>
    </dgm:pt>
    <dgm:pt modelId="{B281C161-0948-5446-949E-B08799E5F97F}" type="pres">
      <dgm:prSet presAssocID="{401DE726-1DF2-C940-AA3E-ACB011944B77}" presName="bullet5d" presStyleLbl="node1" presStyleIdx="3" presStyleCnt="5"/>
      <dgm:spPr/>
    </dgm:pt>
    <dgm:pt modelId="{FEF7E3DB-CFD5-3D4A-9E27-2183D1448E86}" type="pres">
      <dgm:prSet presAssocID="{401DE726-1DF2-C940-AA3E-ACB011944B77}" presName="textBox5d" presStyleLbl="revTx" presStyleIdx="3" presStyleCnt="5" custScaleX="119213" custScaleY="62940" custLinFactNeighborX="-39134" custLinFactNeighborY="-9505">
        <dgm:presLayoutVars>
          <dgm:bulletEnabled val="1"/>
        </dgm:presLayoutVars>
      </dgm:prSet>
      <dgm:spPr/>
      <dgm:t>
        <a:bodyPr/>
        <a:lstStyle/>
        <a:p>
          <a:endParaRPr lang="en-US"/>
        </a:p>
      </dgm:t>
    </dgm:pt>
    <dgm:pt modelId="{439843EB-1A26-AE46-996F-8FBE4C158F37}" type="pres">
      <dgm:prSet presAssocID="{EA440453-5B0F-4F44-989A-0D426438F6D1}" presName="bullet5e" presStyleLbl="node1" presStyleIdx="4" presStyleCnt="5"/>
      <dgm:spPr/>
    </dgm:pt>
    <dgm:pt modelId="{F7038026-A07F-224A-AEE3-AA2C758C3B38}" type="pres">
      <dgm:prSet presAssocID="{EA440453-5B0F-4F44-989A-0D426438F6D1}" presName="textBox5e" presStyleLbl="revTx" presStyleIdx="4" presStyleCnt="5" custScaleX="148831" custScaleY="61304" custLinFactNeighborX="131" custLinFactNeighborY="-7963">
        <dgm:presLayoutVars>
          <dgm:bulletEnabled val="1"/>
        </dgm:presLayoutVars>
      </dgm:prSet>
      <dgm:spPr/>
      <dgm:t>
        <a:bodyPr/>
        <a:lstStyle/>
        <a:p>
          <a:endParaRPr lang="en-US"/>
        </a:p>
      </dgm:t>
    </dgm:pt>
  </dgm:ptLst>
  <dgm:cxnLst>
    <dgm:cxn modelId="{CF315049-5CC5-1D45-8D94-0022858E2CD1}" srcId="{DB04663E-63A8-9042-88DA-5A7A51DA549C}" destId="{E795A46C-6457-A74C-942A-37AAF9DC9ACD}" srcOrd="2" destOrd="0" parTransId="{EF6E2D17-A1CF-A440-A61B-F5596803ADEF}" sibTransId="{7F194AEB-2618-5742-934F-FE1BC407B0C6}"/>
    <dgm:cxn modelId="{96E7841B-72CE-1149-BE65-533896CDF827}" srcId="{DB04663E-63A8-9042-88DA-5A7A51DA549C}" destId="{EA440453-5B0F-4F44-989A-0D426438F6D1}" srcOrd="4" destOrd="0" parTransId="{ADBCD929-54F7-754A-B93D-2ECB42E54F99}" sibTransId="{8A35ACE2-5E7E-5441-9DDE-81969D6DA440}"/>
    <dgm:cxn modelId="{4969BB4A-EA5C-A74E-A830-228617CBF251}" type="presOf" srcId="{8EF38C4A-0B5E-7844-88B9-25B78ADDDBBC}" destId="{2375D345-D6D4-4E41-B7C5-E639E8957561}" srcOrd="0" destOrd="0" presId="urn:microsoft.com/office/officeart/2005/8/layout/arrow2"/>
    <dgm:cxn modelId="{A379436E-66E3-7A49-957E-14B659ED0314}" srcId="{DB04663E-63A8-9042-88DA-5A7A51DA549C}" destId="{5E080036-0A0F-1943-BCEC-11E85662D3C2}" srcOrd="1" destOrd="0" parTransId="{95049D27-1B4C-CD4F-9278-39791A5D1EC4}" sibTransId="{45D6E658-1EB2-7747-9DDF-EBDD41FA9B59}"/>
    <dgm:cxn modelId="{A5BB2EA7-E692-A846-899D-997622ACD4F2}" type="presOf" srcId="{5E080036-0A0F-1943-BCEC-11E85662D3C2}" destId="{7EBA2A06-F44B-1C4A-883C-92A3A7595D18}" srcOrd="0" destOrd="0" presId="urn:microsoft.com/office/officeart/2005/8/layout/arrow2"/>
    <dgm:cxn modelId="{E2150A60-3BB2-3049-98F8-FF136275B7E3}" srcId="{DB04663E-63A8-9042-88DA-5A7A51DA549C}" destId="{8EF38C4A-0B5E-7844-88B9-25B78ADDDBBC}" srcOrd="0" destOrd="0" parTransId="{66013E8F-2B15-7B4D-935B-34BFC456DC26}" sibTransId="{BEABC650-FC99-9043-B0C8-90956AE96DEC}"/>
    <dgm:cxn modelId="{FABBCD90-A7E2-4040-B572-CD4A77A1E3A3}" srcId="{DB04663E-63A8-9042-88DA-5A7A51DA549C}" destId="{401DE726-1DF2-C940-AA3E-ACB011944B77}" srcOrd="3" destOrd="0" parTransId="{3B503528-C441-364B-BE48-69C92A8AE8C8}" sibTransId="{8C6DDBA6-D6B2-BB47-8549-D0396A54126B}"/>
    <dgm:cxn modelId="{65CC8EDD-8128-5D49-9B42-133B17AE3E1C}" type="presOf" srcId="{E795A46C-6457-A74C-942A-37AAF9DC9ACD}" destId="{9B7A1CF9-9593-EF4A-81FF-FF61E55BF520}" srcOrd="0" destOrd="0" presId="urn:microsoft.com/office/officeart/2005/8/layout/arrow2"/>
    <dgm:cxn modelId="{9001D3B8-199B-CD4A-9F13-AA1A1ABEF1F5}" type="presOf" srcId="{DB04663E-63A8-9042-88DA-5A7A51DA549C}" destId="{5AE823C7-7875-E24A-8654-7FCCACE06039}" srcOrd="0" destOrd="0" presId="urn:microsoft.com/office/officeart/2005/8/layout/arrow2"/>
    <dgm:cxn modelId="{5240781F-FF41-3846-9548-218921F78FD6}" type="presOf" srcId="{EA440453-5B0F-4F44-989A-0D426438F6D1}" destId="{F7038026-A07F-224A-AEE3-AA2C758C3B38}" srcOrd="0" destOrd="0" presId="urn:microsoft.com/office/officeart/2005/8/layout/arrow2"/>
    <dgm:cxn modelId="{C6B5111D-11CF-6B4E-B834-2F85B5635DA3}" type="presOf" srcId="{401DE726-1DF2-C940-AA3E-ACB011944B77}" destId="{FEF7E3DB-CFD5-3D4A-9E27-2183D1448E86}" srcOrd="0" destOrd="0" presId="urn:microsoft.com/office/officeart/2005/8/layout/arrow2"/>
    <dgm:cxn modelId="{BA241E25-C8DD-D648-8CE3-0B3F851CC8DD}" type="presParOf" srcId="{5AE823C7-7875-E24A-8654-7FCCACE06039}" destId="{CF4AB076-CD26-1D49-8288-921D05BBBE20}" srcOrd="0" destOrd="0" presId="urn:microsoft.com/office/officeart/2005/8/layout/arrow2"/>
    <dgm:cxn modelId="{ED9E8D03-A39C-3841-9BBF-AAE6040E4B42}" type="presParOf" srcId="{5AE823C7-7875-E24A-8654-7FCCACE06039}" destId="{F8C4C0DD-F750-E64A-A358-41E22FB3D737}" srcOrd="1" destOrd="0" presId="urn:microsoft.com/office/officeart/2005/8/layout/arrow2"/>
    <dgm:cxn modelId="{9ED4A1C1-D3B3-284A-B8D1-41569C0C991E}" type="presParOf" srcId="{F8C4C0DD-F750-E64A-A358-41E22FB3D737}" destId="{AB9C5904-544B-694B-BF99-F3F042506747}" srcOrd="0" destOrd="0" presId="urn:microsoft.com/office/officeart/2005/8/layout/arrow2"/>
    <dgm:cxn modelId="{A5944708-BEFA-FF44-ACF3-C7DB42C7564F}" type="presParOf" srcId="{F8C4C0DD-F750-E64A-A358-41E22FB3D737}" destId="{2375D345-D6D4-4E41-B7C5-E639E8957561}" srcOrd="1" destOrd="0" presId="urn:microsoft.com/office/officeart/2005/8/layout/arrow2"/>
    <dgm:cxn modelId="{C12801A8-5634-234D-8AD8-B81EF2D9FA5C}" type="presParOf" srcId="{F8C4C0DD-F750-E64A-A358-41E22FB3D737}" destId="{E3525E95-806C-9B42-A5B6-BC06870C9BD9}" srcOrd="2" destOrd="0" presId="urn:microsoft.com/office/officeart/2005/8/layout/arrow2"/>
    <dgm:cxn modelId="{9FF601D9-06FC-BF4F-9F6A-BE9CF35E4D6E}" type="presParOf" srcId="{F8C4C0DD-F750-E64A-A358-41E22FB3D737}" destId="{7EBA2A06-F44B-1C4A-883C-92A3A7595D18}" srcOrd="3" destOrd="0" presId="urn:microsoft.com/office/officeart/2005/8/layout/arrow2"/>
    <dgm:cxn modelId="{3721CC64-C767-4A46-87D6-75A1BD9AD4A7}" type="presParOf" srcId="{F8C4C0DD-F750-E64A-A358-41E22FB3D737}" destId="{63A90F16-8E52-C74E-AC86-FF405DEC797C}" srcOrd="4" destOrd="0" presId="urn:microsoft.com/office/officeart/2005/8/layout/arrow2"/>
    <dgm:cxn modelId="{92B7AEC0-6EB1-424F-9FB2-83C77BCB6F64}" type="presParOf" srcId="{F8C4C0DD-F750-E64A-A358-41E22FB3D737}" destId="{9B7A1CF9-9593-EF4A-81FF-FF61E55BF520}" srcOrd="5" destOrd="0" presId="urn:microsoft.com/office/officeart/2005/8/layout/arrow2"/>
    <dgm:cxn modelId="{55557EC3-8D90-AA4A-91D0-BE042B9C7292}" type="presParOf" srcId="{F8C4C0DD-F750-E64A-A358-41E22FB3D737}" destId="{B281C161-0948-5446-949E-B08799E5F97F}" srcOrd="6" destOrd="0" presId="urn:microsoft.com/office/officeart/2005/8/layout/arrow2"/>
    <dgm:cxn modelId="{6E2B0025-DDA9-1343-AA37-047BD4D377B1}" type="presParOf" srcId="{F8C4C0DD-F750-E64A-A358-41E22FB3D737}" destId="{FEF7E3DB-CFD5-3D4A-9E27-2183D1448E86}" srcOrd="7" destOrd="0" presId="urn:microsoft.com/office/officeart/2005/8/layout/arrow2"/>
    <dgm:cxn modelId="{DC513DA3-C88C-3643-BCC1-C3EF438B979B}" type="presParOf" srcId="{F8C4C0DD-F750-E64A-A358-41E22FB3D737}" destId="{439843EB-1A26-AE46-996F-8FBE4C158F37}" srcOrd="8" destOrd="0" presId="urn:microsoft.com/office/officeart/2005/8/layout/arrow2"/>
    <dgm:cxn modelId="{8815780C-9AA9-2E4B-8741-A3C76070C612}" type="presParOf" srcId="{F8C4C0DD-F750-E64A-A358-41E22FB3D737}" destId="{F7038026-A07F-224A-AEE3-AA2C758C3B38}"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88025D-090A-D24E-8582-CC515DC01756}" type="doc">
      <dgm:prSet loTypeId="urn:microsoft.com/office/officeart/2005/8/layout/default#2" loCatId="" qsTypeId="urn:microsoft.com/office/officeart/2005/8/quickstyle/simple2" qsCatId="simple" csTypeId="urn:microsoft.com/office/officeart/2005/8/colors/colorful1#2" csCatId="colorful" phldr="1"/>
      <dgm:spPr/>
      <dgm:t>
        <a:bodyPr/>
        <a:lstStyle/>
        <a:p>
          <a:endParaRPr lang="en-US"/>
        </a:p>
      </dgm:t>
    </dgm:pt>
    <dgm:pt modelId="{1A989010-73F9-4B40-A1DA-CAF8BA6D5425}">
      <dgm:prSet phldrT="[Text]"/>
      <dgm:spPr/>
      <dgm:t>
        <a:bodyPr/>
        <a:lstStyle/>
        <a:p>
          <a:r>
            <a:rPr lang="en-US" dirty="0" smtClean="0">
              <a:solidFill>
                <a:srgbClr val="000000"/>
              </a:solidFill>
            </a:rPr>
            <a:t>Polling stations where more than 75% of votes recorded for one candidate</a:t>
          </a:r>
          <a:endParaRPr lang="en-US" dirty="0">
            <a:solidFill>
              <a:srgbClr val="000000"/>
            </a:solidFill>
          </a:endParaRPr>
        </a:p>
      </dgm:t>
    </dgm:pt>
    <dgm:pt modelId="{5A058675-E35B-9046-BE9E-1FE5B0707746}" type="parTrans" cxnId="{6B340ED9-E309-6049-A656-E8383308489F}">
      <dgm:prSet/>
      <dgm:spPr/>
      <dgm:t>
        <a:bodyPr/>
        <a:lstStyle/>
        <a:p>
          <a:endParaRPr lang="en-US">
            <a:solidFill>
              <a:srgbClr val="000000"/>
            </a:solidFill>
          </a:endParaRPr>
        </a:p>
      </dgm:t>
    </dgm:pt>
    <dgm:pt modelId="{AC146265-6374-8B48-A51B-974DC77169A0}" type="sibTrans" cxnId="{6B340ED9-E309-6049-A656-E8383308489F}">
      <dgm:prSet/>
      <dgm:spPr/>
      <dgm:t>
        <a:bodyPr/>
        <a:lstStyle/>
        <a:p>
          <a:endParaRPr lang="en-US">
            <a:solidFill>
              <a:srgbClr val="000000"/>
            </a:solidFill>
          </a:endParaRPr>
        </a:p>
      </dgm:t>
    </dgm:pt>
    <dgm:pt modelId="{6F5D57E5-6D93-7647-B55D-EBE78CF4F978}">
      <dgm:prSet phldrT="[Text]"/>
      <dgm:spPr/>
      <dgm:t>
        <a:bodyPr/>
        <a:lstStyle/>
        <a:p>
          <a:r>
            <a:rPr lang="en-US" dirty="0" smtClean="0">
              <a:solidFill>
                <a:srgbClr val="000000"/>
              </a:solidFill>
            </a:rPr>
            <a:t>Polling station that went for re-poll during last election due to reported electoral malpractices</a:t>
          </a:r>
          <a:endParaRPr lang="en-US" dirty="0">
            <a:solidFill>
              <a:srgbClr val="000000"/>
            </a:solidFill>
          </a:endParaRPr>
        </a:p>
      </dgm:t>
    </dgm:pt>
    <dgm:pt modelId="{D361A2E4-F5D9-524E-A62C-11EB7358C8AB}" type="parTrans" cxnId="{567E3E5F-94E1-BD40-9C4F-9D5F1E747C8A}">
      <dgm:prSet/>
      <dgm:spPr/>
      <dgm:t>
        <a:bodyPr/>
        <a:lstStyle/>
        <a:p>
          <a:endParaRPr lang="en-US">
            <a:solidFill>
              <a:srgbClr val="000000"/>
            </a:solidFill>
          </a:endParaRPr>
        </a:p>
      </dgm:t>
    </dgm:pt>
    <dgm:pt modelId="{5B98E105-1AD9-7547-85A7-66032BCDA248}" type="sibTrans" cxnId="{567E3E5F-94E1-BD40-9C4F-9D5F1E747C8A}">
      <dgm:prSet/>
      <dgm:spPr/>
      <dgm:t>
        <a:bodyPr/>
        <a:lstStyle/>
        <a:p>
          <a:endParaRPr lang="en-US">
            <a:solidFill>
              <a:srgbClr val="000000"/>
            </a:solidFill>
          </a:endParaRPr>
        </a:p>
      </dgm:t>
    </dgm:pt>
    <dgm:pt modelId="{D6F34A09-4B7F-3D45-81B9-2B1C6CEC61B9}">
      <dgm:prSet phldrT="[Text]"/>
      <dgm:spPr/>
      <dgm:t>
        <a:bodyPr/>
        <a:lstStyle/>
        <a:p>
          <a:r>
            <a:rPr lang="en-US" dirty="0" smtClean="0">
              <a:solidFill>
                <a:srgbClr val="000000"/>
              </a:solidFill>
            </a:rPr>
            <a:t>Polling stations that witnessed any sort of electoral violence in past election</a:t>
          </a:r>
          <a:endParaRPr lang="en-US" dirty="0">
            <a:solidFill>
              <a:srgbClr val="000000"/>
            </a:solidFill>
          </a:endParaRPr>
        </a:p>
      </dgm:t>
    </dgm:pt>
    <dgm:pt modelId="{8EE977B5-A8AB-B74B-97BF-6CE1F6FC8F75}" type="parTrans" cxnId="{D4DBF6DA-69B9-3142-B5EA-857480B63407}">
      <dgm:prSet/>
      <dgm:spPr/>
      <dgm:t>
        <a:bodyPr/>
        <a:lstStyle/>
        <a:p>
          <a:endParaRPr lang="en-US">
            <a:solidFill>
              <a:srgbClr val="000000"/>
            </a:solidFill>
          </a:endParaRPr>
        </a:p>
      </dgm:t>
    </dgm:pt>
    <dgm:pt modelId="{7681909A-D6DA-6E48-9919-712F31632FF2}" type="sibTrans" cxnId="{D4DBF6DA-69B9-3142-B5EA-857480B63407}">
      <dgm:prSet/>
      <dgm:spPr/>
      <dgm:t>
        <a:bodyPr/>
        <a:lstStyle/>
        <a:p>
          <a:endParaRPr lang="en-US">
            <a:solidFill>
              <a:srgbClr val="000000"/>
            </a:solidFill>
          </a:endParaRPr>
        </a:p>
      </dgm:t>
    </dgm:pt>
    <dgm:pt modelId="{3E8D59B9-ED17-0E43-B0F7-B0E84EA42F1D}">
      <dgm:prSet phldrT="[Text]"/>
      <dgm:spPr/>
      <dgm:t>
        <a:bodyPr/>
        <a:lstStyle/>
        <a:p>
          <a:r>
            <a:rPr lang="en-US" dirty="0" smtClean="0">
              <a:solidFill>
                <a:srgbClr val="000000"/>
              </a:solidFill>
            </a:rPr>
            <a:t>Polling stations with high numbers of voters with no family linkages</a:t>
          </a:r>
          <a:endParaRPr lang="en-US" dirty="0">
            <a:solidFill>
              <a:srgbClr val="000000"/>
            </a:solidFill>
          </a:endParaRPr>
        </a:p>
      </dgm:t>
    </dgm:pt>
    <dgm:pt modelId="{14DE4FF5-7D44-3D4D-B2BB-E179751948C6}" type="parTrans" cxnId="{D138EAEA-F656-3849-97A3-B092F542EBB7}">
      <dgm:prSet/>
      <dgm:spPr/>
      <dgm:t>
        <a:bodyPr/>
        <a:lstStyle/>
        <a:p>
          <a:endParaRPr lang="en-US">
            <a:solidFill>
              <a:srgbClr val="000000"/>
            </a:solidFill>
          </a:endParaRPr>
        </a:p>
      </dgm:t>
    </dgm:pt>
    <dgm:pt modelId="{5A1DAFAC-8032-5B45-9F79-A6184AC0EC46}" type="sibTrans" cxnId="{D138EAEA-F656-3849-97A3-B092F542EBB7}">
      <dgm:prSet/>
      <dgm:spPr/>
      <dgm:t>
        <a:bodyPr/>
        <a:lstStyle/>
        <a:p>
          <a:endParaRPr lang="en-US">
            <a:solidFill>
              <a:srgbClr val="000000"/>
            </a:solidFill>
          </a:endParaRPr>
        </a:p>
      </dgm:t>
    </dgm:pt>
    <dgm:pt modelId="{513B7574-8B67-2F4B-A924-9D68687EF859}">
      <dgm:prSet phldrT="[Text]"/>
      <dgm:spPr/>
      <dgm:t>
        <a:bodyPr/>
        <a:lstStyle/>
        <a:p>
          <a:r>
            <a:rPr lang="en-US" dirty="0" smtClean="0">
              <a:solidFill>
                <a:srgbClr val="000000"/>
              </a:solidFill>
            </a:rPr>
            <a:t>Polling stations with high number of non-EPIC voters</a:t>
          </a:r>
          <a:endParaRPr lang="en-US" dirty="0">
            <a:solidFill>
              <a:srgbClr val="000000"/>
            </a:solidFill>
          </a:endParaRPr>
        </a:p>
      </dgm:t>
    </dgm:pt>
    <dgm:pt modelId="{B5C23E76-E762-8A4E-B9A8-75090FFD7D84}" type="parTrans" cxnId="{59DC8F37-B29E-7045-A41D-178F3961F7A2}">
      <dgm:prSet/>
      <dgm:spPr/>
      <dgm:t>
        <a:bodyPr/>
        <a:lstStyle/>
        <a:p>
          <a:endParaRPr lang="en-US">
            <a:solidFill>
              <a:srgbClr val="000000"/>
            </a:solidFill>
          </a:endParaRPr>
        </a:p>
      </dgm:t>
    </dgm:pt>
    <dgm:pt modelId="{394C0E61-D6ED-284B-B707-1CBA15224E8C}" type="sibTrans" cxnId="{59DC8F37-B29E-7045-A41D-178F3961F7A2}">
      <dgm:prSet/>
      <dgm:spPr/>
      <dgm:t>
        <a:bodyPr/>
        <a:lstStyle/>
        <a:p>
          <a:endParaRPr lang="en-US">
            <a:solidFill>
              <a:srgbClr val="000000"/>
            </a:solidFill>
          </a:endParaRPr>
        </a:p>
      </dgm:t>
    </dgm:pt>
    <dgm:pt modelId="{8933407B-FEEC-B143-9FB5-D72BA945869F}" type="pres">
      <dgm:prSet presAssocID="{C388025D-090A-D24E-8582-CC515DC01756}" presName="diagram" presStyleCnt="0">
        <dgm:presLayoutVars>
          <dgm:dir/>
          <dgm:resizeHandles val="exact"/>
        </dgm:presLayoutVars>
      </dgm:prSet>
      <dgm:spPr/>
      <dgm:t>
        <a:bodyPr/>
        <a:lstStyle/>
        <a:p>
          <a:endParaRPr lang="en-US"/>
        </a:p>
      </dgm:t>
    </dgm:pt>
    <dgm:pt modelId="{76EF5C3F-A46D-B64B-8009-D824E46320B0}" type="pres">
      <dgm:prSet presAssocID="{1A989010-73F9-4B40-A1DA-CAF8BA6D5425}" presName="node" presStyleLbl="node1" presStyleIdx="0" presStyleCnt="5">
        <dgm:presLayoutVars>
          <dgm:bulletEnabled val="1"/>
        </dgm:presLayoutVars>
      </dgm:prSet>
      <dgm:spPr/>
      <dgm:t>
        <a:bodyPr/>
        <a:lstStyle/>
        <a:p>
          <a:endParaRPr lang="en-US"/>
        </a:p>
      </dgm:t>
    </dgm:pt>
    <dgm:pt modelId="{D886754A-61AB-684D-B19C-BD95B4239E5C}" type="pres">
      <dgm:prSet presAssocID="{AC146265-6374-8B48-A51B-974DC77169A0}" presName="sibTrans" presStyleCnt="0"/>
      <dgm:spPr/>
      <dgm:t>
        <a:bodyPr/>
        <a:lstStyle/>
        <a:p>
          <a:endParaRPr lang="en-US"/>
        </a:p>
      </dgm:t>
    </dgm:pt>
    <dgm:pt modelId="{ABA0B1B1-F72C-184E-BBFB-5958A275C1B7}" type="pres">
      <dgm:prSet presAssocID="{6F5D57E5-6D93-7647-B55D-EBE78CF4F978}" presName="node" presStyleLbl="node1" presStyleIdx="1" presStyleCnt="5">
        <dgm:presLayoutVars>
          <dgm:bulletEnabled val="1"/>
        </dgm:presLayoutVars>
      </dgm:prSet>
      <dgm:spPr/>
      <dgm:t>
        <a:bodyPr/>
        <a:lstStyle/>
        <a:p>
          <a:endParaRPr lang="en-US"/>
        </a:p>
      </dgm:t>
    </dgm:pt>
    <dgm:pt modelId="{D8E1DE37-4778-CB42-916F-79CEE44A5420}" type="pres">
      <dgm:prSet presAssocID="{5B98E105-1AD9-7547-85A7-66032BCDA248}" presName="sibTrans" presStyleCnt="0"/>
      <dgm:spPr/>
      <dgm:t>
        <a:bodyPr/>
        <a:lstStyle/>
        <a:p>
          <a:endParaRPr lang="en-US"/>
        </a:p>
      </dgm:t>
    </dgm:pt>
    <dgm:pt modelId="{D1F4DDB0-5209-C649-A773-BCD2BC40EFF2}" type="pres">
      <dgm:prSet presAssocID="{D6F34A09-4B7F-3D45-81B9-2B1C6CEC61B9}" presName="node" presStyleLbl="node1" presStyleIdx="2" presStyleCnt="5">
        <dgm:presLayoutVars>
          <dgm:bulletEnabled val="1"/>
        </dgm:presLayoutVars>
      </dgm:prSet>
      <dgm:spPr/>
      <dgm:t>
        <a:bodyPr/>
        <a:lstStyle/>
        <a:p>
          <a:endParaRPr lang="en-US"/>
        </a:p>
      </dgm:t>
    </dgm:pt>
    <dgm:pt modelId="{4446BEC6-4F25-1F42-BFE6-84451E435B9D}" type="pres">
      <dgm:prSet presAssocID="{7681909A-D6DA-6E48-9919-712F31632FF2}" presName="sibTrans" presStyleCnt="0"/>
      <dgm:spPr/>
      <dgm:t>
        <a:bodyPr/>
        <a:lstStyle/>
        <a:p>
          <a:endParaRPr lang="en-US"/>
        </a:p>
      </dgm:t>
    </dgm:pt>
    <dgm:pt modelId="{A833C2F9-033F-2C4A-9418-8C3D9DFDD076}" type="pres">
      <dgm:prSet presAssocID="{3E8D59B9-ED17-0E43-B0F7-B0E84EA42F1D}" presName="node" presStyleLbl="node1" presStyleIdx="3" presStyleCnt="5">
        <dgm:presLayoutVars>
          <dgm:bulletEnabled val="1"/>
        </dgm:presLayoutVars>
      </dgm:prSet>
      <dgm:spPr/>
      <dgm:t>
        <a:bodyPr/>
        <a:lstStyle/>
        <a:p>
          <a:endParaRPr lang="en-US"/>
        </a:p>
      </dgm:t>
    </dgm:pt>
    <dgm:pt modelId="{A8BAF9DC-100D-B84F-B290-36019E2F30DA}" type="pres">
      <dgm:prSet presAssocID="{5A1DAFAC-8032-5B45-9F79-A6184AC0EC46}" presName="sibTrans" presStyleCnt="0"/>
      <dgm:spPr/>
      <dgm:t>
        <a:bodyPr/>
        <a:lstStyle/>
        <a:p>
          <a:endParaRPr lang="en-US"/>
        </a:p>
      </dgm:t>
    </dgm:pt>
    <dgm:pt modelId="{70524993-C4A0-2A41-90CC-99D2F82A66B1}" type="pres">
      <dgm:prSet presAssocID="{513B7574-8B67-2F4B-A924-9D68687EF859}" presName="node" presStyleLbl="node1" presStyleIdx="4" presStyleCnt="5">
        <dgm:presLayoutVars>
          <dgm:bulletEnabled val="1"/>
        </dgm:presLayoutVars>
      </dgm:prSet>
      <dgm:spPr/>
      <dgm:t>
        <a:bodyPr/>
        <a:lstStyle/>
        <a:p>
          <a:endParaRPr lang="en-US"/>
        </a:p>
      </dgm:t>
    </dgm:pt>
  </dgm:ptLst>
  <dgm:cxnLst>
    <dgm:cxn modelId="{567E3E5F-94E1-BD40-9C4F-9D5F1E747C8A}" srcId="{C388025D-090A-D24E-8582-CC515DC01756}" destId="{6F5D57E5-6D93-7647-B55D-EBE78CF4F978}" srcOrd="1" destOrd="0" parTransId="{D361A2E4-F5D9-524E-A62C-11EB7358C8AB}" sibTransId="{5B98E105-1AD9-7547-85A7-66032BCDA248}"/>
    <dgm:cxn modelId="{D8A91923-8180-D348-8C76-7B24D2A1E32F}" type="presOf" srcId="{513B7574-8B67-2F4B-A924-9D68687EF859}" destId="{70524993-C4A0-2A41-90CC-99D2F82A66B1}" srcOrd="0" destOrd="0" presId="urn:microsoft.com/office/officeart/2005/8/layout/default#2"/>
    <dgm:cxn modelId="{6B340ED9-E309-6049-A656-E8383308489F}" srcId="{C388025D-090A-D24E-8582-CC515DC01756}" destId="{1A989010-73F9-4B40-A1DA-CAF8BA6D5425}" srcOrd="0" destOrd="0" parTransId="{5A058675-E35B-9046-BE9E-1FE5B0707746}" sibTransId="{AC146265-6374-8B48-A51B-974DC77169A0}"/>
    <dgm:cxn modelId="{3B5E1E58-F1A7-A04D-91C5-4C94BEAB3F49}" type="presOf" srcId="{3E8D59B9-ED17-0E43-B0F7-B0E84EA42F1D}" destId="{A833C2F9-033F-2C4A-9418-8C3D9DFDD076}" srcOrd="0" destOrd="0" presId="urn:microsoft.com/office/officeart/2005/8/layout/default#2"/>
    <dgm:cxn modelId="{FD65F4C0-0CF5-1E4E-90D5-AB117A972F2D}" type="presOf" srcId="{D6F34A09-4B7F-3D45-81B9-2B1C6CEC61B9}" destId="{D1F4DDB0-5209-C649-A773-BCD2BC40EFF2}" srcOrd="0" destOrd="0" presId="urn:microsoft.com/office/officeart/2005/8/layout/default#2"/>
    <dgm:cxn modelId="{59DC8F37-B29E-7045-A41D-178F3961F7A2}" srcId="{C388025D-090A-D24E-8582-CC515DC01756}" destId="{513B7574-8B67-2F4B-A924-9D68687EF859}" srcOrd="4" destOrd="0" parTransId="{B5C23E76-E762-8A4E-B9A8-75090FFD7D84}" sibTransId="{394C0E61-D6ED-284B-B707-1CBA15224E8C}"/>
    <dgm:cxn modelId="{D4DBF6DA-69B9-3142-B5EA-857480B63407}" srcId="{C388025D-090A-D24E-8582-CC515DC01756}" destId="{D6F34A09-4B7F-3D45-81B9-2B1C6CEC61B9}" srcOrd="2" destOrd="0" parTransId="{8EE977B5-A8AB-B74B-97BF-6CE1F6FC8F75}" sibTransId="{7681909A-D6DA-6E48-9919-712F31632FF2}"/>
    <dgm:cxn modelId="{F228B0DD-4EE8-E74F-AABD-F35C560C5812}" type="presOf" srcId="{C388025D-090A-D24E-8582-CC515DC01756}" destId="{8933407B-FEEC-B143-9FB5-D72BA945869F}" srcOrd="0" destOrd="0" presId="urn:microsoft.com/office/officeart/2005/8/layout/default#2"/>
    <dgm:cxn modelId="{417DB6C7-1188-D049-911F-758BD036E795}" type="presOf" srcId="{6F5D57E5-6D93-7647-B55D-EBE78CF4F978}" destId="{ABA0B1B1-F72C-184E-BBFB-5958A275C1B7}" srcOrd="0" destOrd="0" presId="urn:microsoft.com/office/officeart/2005/8/layout/default#2"/>
    <dgm:cxn modelId="{D138EAEA-F656-3849-97A3-B092F542EBB7}" srcId="{C388025D-090A-D24E-8582-CC515DC01756}" destId="{3E8D59B9-ED17-0E43-B0F7-B0E84EA42F1D}" srcOrd="3" destOrd="0" parTransId="{14DE4FF5-7D44-3D4D-B2BB-E179751948C6}" sibTransId="{5A1DAFAC-8032-5B45-9F79-A6184AC0EC46}"/>
    <dgm:cxn modelId="{CDB86447-39EA-6840-8E07-33EDEAA1B50D}" type="presOf" srcId="{1A989010-73F9-4B40-A1DA-CAF8BA6D5425}" destId="{76EF5C3F-A46D-B64B-8009-D824E46320B0}" srcOrd="0" destOrd="0" presId="urn:microsoft.com/office/officeart/2005/8/layout/default#2"/>
    <dgm:cxn modelId="{D05664CC-D154-844D-B3CC-F8C84E28D0E8}" type="presParOf" srcId="{8933407B-FEEC-B143-9FB5-D72BA945869F}" destId="{76EF5C3F-A46D-B64B-8009-D824E46320B0}" srcOrd="0" destOrd="0" presId="urn:microsoft.com/office/officeart/2005/8/layout/default#2"/>
    <dgm:cxn modelId="{9C12B8E9-AC1D-8A43-A01D-DC34FBD16E46}" type="presParOf" srcId="{8933407B-FEEC-B143-9FB5-D72BA945869F}" destId="{D886754A-61AB-684D-B19C-BD95B4239E5C}" srcOrd="1" destOrd="0" presId="urn:microsoft.com/office/officeart/2005/8/layout/default#2"/>
    <dgm:cxn modelId="{59CB2D59-9858-5042-B66D-32AE94BC4883}" type="presParOf" srcId="{8933407B-FEEC-B143-9FB5-D72BA945869F}" destId="{ABA0B1B1-F72C-184E-BBFB-5958A275C1B7}" srcOrd="2" destOrd="0" presId="urn:microsoft.com/office/officeart/2005/8/layout/default#2"/>
    <dgm:cxn modelId="{85F9D66A-0995-1A43-B54D-A972A24E41CE}" type="presParOf" srcId="{8933407B-FEEC-B143-9FB5-D72BA945869F}" destId="{D8E1DE37-4778-CB42-916F-79CEE44A5420}" srcOrd="3" destOrd="0" presId="urn:microsoft.com/office/officeart/2005/8/layout/default#2"/>
    <dgm:cxn modelId="{5DFDDC90-1D22-9843-9252-FEF5234CA09A}" type="presParOf" srcId="{8933407B-FEEC-B143-9FB5-D72BA945869F}" destId="{D1F4DDB0-5209-C649-A773-BCD2BC40EFF2}" srcOrd="4" destOrd="0" presId="urn:microsoft.com/office/officeart/2005/8/layout/default#2"/>
    <dgm:cxn modelId="{138D0E7D-7CCF-F84F-BE19-366171CC8F66}" type="presParOf" srcId="{8933407B-FEEC-B143-9FB5-D72BA945869F}" destId="{4446BEC6-4F25-1F42-BFE6-84451E435B9D}" srcOrd="5" destOrd="0" presId="urn:microsoft.com/office/officeart/2005/8/layout/default#2"/>
    <dgm:cxn modelId="{F17CEECC-53EF-4E47-AFFE-D0A669D2B6A7}" type="presParOf" srcId="{8933407B-FEEC-B143-9FB5-D72BA945869F}" destId="{A833C2F9-033F-2C4A-9418-8C3D9DFDD076}" srcOrd="6" destOrd="0" presId="urn:microsoft.com/office/officeart/2005/8/layout/default#2"/>
    <dgm:cxn modelId="{2F005D72-F41A-444B-91F9-9476AC0A663D}" type="presParOf" srcId="{8933407B-FEEC-B143-9FB5-D72BA945869F}" destId="{A8BAF9DC-100D-B84F-B290-36019E2F30DA}" srcOrd="7" destOrd="0" presId="urn:microsoft.com/office/officeart/2005/8/layout/default#2"/>
    <dgm:cxn modelId="{1A8770B0-55BF-3D4C-8F27-7DCA48DD64E9}" type="presParOf" srcId="{8933407B-FEEC-B143-9FB5-D72BA945869F}" destId="{70524993-C4A0-2A41-90CC-99D2F82A66B1}"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422275-FBB0-EE40-B04E-2612923337DB}" type="doc">
      <dgm:prSet loTypeId="urn:microsoft.com/office/officeart/2005/8/layout/hierarchy4" loCatId="" qsTypeId="urn:microsoft.com/office/officeart/2005/8/quickstyle/simple5" qsCatId="simple" csTypeId="urn:microsoft.com/office/officeart/2005/8/colors/colorful3" csCatId="colorful" phldr="1"/>
      <dgm:spPr/>
      <dgm:t>
        <a:bodyPr/>
        <a:lstStyle/>
        <a:p>
          <a:endParaRPr lang="en-US"/>
        </a:p>
      </dgm:t>
    </dgm:pt>
    <dgm:pt modelId="{387EDDF8-527E-5B42-B588-3ACCE5F534BD}">
      <dgm:prSet phldrT="[Text]" custT="1"/>
      <dgm:spPr/>
      <dgm:t>
        <a:bodyPr/>
        <a:lstStyle/>
        <a:p>
          <a:r>
            <a:rPr lang="en-US" sz="2000" b="0" dirty="0" smtClean="0">
              <a:solidFill>
                <a:srgbClr val="000000"/>
              </a:solidFill>
            </a:rPr>
            <a:t>DEO &amp; SP shall initiate all preventive measures &amp; confidence building measures</a:t>
          </a:r>
          <a:endParaRPr lang="en-US" sz="2000" b="0" dirty="0">
            <a:solidFill>
              <a:srgbClr val="000000"/>
            </a:solidFill>
          </a:endParaRPr>
        </a:p>
      </dgm:t>
    </dgm:pt>
    <dgm:pt modelId="{EBFF4FAD-D077-E341-B004-042C8374E196}" type="parTrans" cxnId="{4A62729A-922F-FF4D-95FD-E647D9294D66}">
      <dgm:prSet/>
      <dgm:spPr/>
      <dgm:t>
        <a:bodyPr/>
        <a:lstStyle/>
        <a:p>
          <a:endParaRPr lang="en-US" b="0">
            <a:solidFill>
              <a:srgbClr val="000000"/>
            </a:solidFill>
          </a:endParaRPr>
        </a:p>
      </dgm:t>
    </dgm:pt>
    <dgm:pt modelId="{C7906244-36A1-7046-8242-665433D29929}" type="sibTrans" cxnId="{4A62729A-922F-FF4D-95FD-E647D9294D66}">
      <dgm:prSet/>
      <dgm:spPr/>
      <dgm:t>
        <a:bodyPr/>
        <a:lstStyle/>
        <a:p>
          <a:endParaRPr lang="en-US" b="0">
            <a:solidFill>
              <a:srgbClr val="000000"/>
            </a:solidFill>
          </a:endParaRPr>
        </a:p>
      </dgm:t>
    </dgm:pt>
    <dgm:pt modelId="{9BC8B94B-856F-F544-A41B-5DDEAD981E7E}">
      <dgm:prSet phldrT="[Text]" custT="1"/>
      <dgm:spPr/>
      <dgm:t>
        <a:bodyPr/>
        <a:lstStyle/>
        <a:p>
          <a:r>
            <a:rPr lang="en-US" sz="2000" b="0" dirty="0" smtClean="0">
              <a:solidFill>
                <a:srgbClr val="000000"/>
              </a:solidFill>
            </a:rPr>
            <a:t>Tours to vulnerable areas and explain measures put in place for protection</a:t>
          </a:r>
          <a:endParaRPr lang="en-US" sz="2000" b="0" dirty="0">
            <a:solidFill>
              <a:srgbClr val="000000"/>
            </a:solidFill>
          </a:endParaRPr>
        </a:p>
      </dgm:t>
    </dgm:pt>
    <dgm:pt modelId="{54F6BB5E-71F8-0C4E-99F1-D36352F34887}" type="parTrans" cxnId="{41C63CA9-30CA-0A48-9421-6D9825998715}">
      <dgm:prSet/>
      <dgm:spPr/>
      <dgm:t>
        <a:bodyPr/>
        <a:lstStyle/>
        <a:p>
          <a:endParaRPr lang="en-US" b="0">
            <a:solidFill>
              <a:srgbClr val="000000"/>
            </a:solidFill>
          </a:endParaRPr>
        </a:p>
      </dgm:t>
    </dgm:pt>
    <dgm:pt modelId="{CF22084D-A62F-8C4B-89E0-6CFE2DCDDBE9}" type="sibTrans" cxnId="{41C63CA9-30CA-0A48-9421-6D9825998715}">
      <dgm:prSet/>
      <dgm:spPr/>
      <dgm:t>
        <a:bodyPr/>
        <a:lstStyle/>
        <a:p>
          <a:endParaRPr lang="en-US" b="0">
            <a:solidFill>
              <a:srgbClr val="000000"/>
            </a:solidFill>
          </a:endParaRPr>
        </a:p>
      </dgm:t>
    </dgm:pt>
    <dgm:pt modelId="{15885A6F-C3B8-3E44-A295-926B8205CF01}">
      <dgm:prSet phldrT="[Text]" custT="1"/>
      <dgm:spPr/>
      <dgm:t>
        <a:bodyPr/>
        <a:lstStyle/>
        <a:p>
          <a:r>
            <a:rPr lang="en-US" sz="1400" b="1" smtClean="0">
              <a:solidFill>
                <a:srgbClr val="000000"/>
              </a:solidFill>
            </a:rPr>
            <a:t>DEO &amp; RO shall interact with candidates &amp; political parties to gather feedback</a:t>
          </a:r>
          <a:endParaRPr lang="en-US" sz="1400" b="1" dirty="0">
            <a:solidFill>
              <a:srgbClr val="000000"/>
            </a:solidFill>
          </a:endParaRPr>
        </a:p>
      </dgm:t>
    </dgm:pt>
    <dgm:pt modelId="{BE9905DD-986D-984A-8980-EEE1FFDDFD60}" type="parTrans" cxnId="{C23FE673-9201-FE47-96FB-D35FE85C28D3}">
      <dgm:prSet/>
      <dgm:spPr/>
      <dgm:t>
        <a:bodyPr/>
        <a:lstStyle/>
        <a:p>
          <a:endParaRPr lang="en-US" b="0">
            <a:solidFill>
              <a:srgbClr val="000000"/>
            </a:solidFill>
          </a:endParaRPr>
        </a:p>
      </dgm:t>
    </dgm:pt>
    <dgm:pt modelId="{8C2DABF1-9B3A-D644-9D2B-FA4BD26B52F5}" type="sibTrans" cxnId="{C23FE673-9201-FE47-96FB-D35FE85C28D3}">
      <dgm:prSet/>
      <dgm:spPr/>
      <dgm:t>
        <a:bodyPr/>
        <a:lstStyle/>
        <a:p>
          <a:endParaRPr lang="en-US" b="0">
            <a:solidFill>
              <a:srgbClr val="000000"/>
            </a:solidFill>
          </a:endParaRPr>
        </a:p>
      </dgm:t>
    </dgm:pt>
    <dgm:pt modelId="{ED817D40-3F7B-614E-93A1-8ECC5A9682F0}">
      <dgm:prSet phldrT="[Text]"/>
      <dgm:spPr/>
      <dgm:t>
        <a:bodyPr/>
        <a:lstStyle/>
        <a:p>
          <a:r>
            <a:rPr lang="en-US" b="1" smtClean="0">
              <a:solidFill>
                <a:srgbClr val="000000"/>
              </a:solidFill>
            </a:rPr>
            <a:t>DEO &amp; SP finalize joint plan of action to deal with potential threats</a:t>
          </a:r>
          <a:endParaRPr lang="en-US" b="1" dirty="0">
            <a:solidFill>
              <a:srgbClr val="000000"/>
            </a:solidFill>
          </a:endParaRPr>
        </a:p>
      </dgm:t>
    </dgm:pt>
    <dgm:pt modelId="{C5D53DF9-6ACE-C04D-8C23-AD45EA93D1C9}" type="parTrans" cxnId="{4301FFA8-B5D2-E542-9B80-365D234B61C1}">
      <dgm:prSet/>
      <dgm:spPr/>
      <dgm:t>
        <a:bodyPr/>
        <a:lstStyle/>
        <a:p>
          <a:endParaRPr lang="en-US" b="0">
            <a:solidFill>
              <a:srgbClr val="000000"/>
            </a:solidFill>
          </a:endParaRPr>
        </a:p>
      </dgm:t>
    </dgm:pt>
    <dgm:pt modelId="{48B11815-BBB0-E44D-AFFF-2B45787A53FD}" type="sibTrans" cxnId="{4301FFA8-B5D2-E542-9B80-365D234B61C1}">
      <dgm:prSet/>
      <dgm:spPr/>
      <dgm:t>
        <a:bodyPr/>
        <a:lstStyle/>
        <a:p>
          <a:endParaRPr lang="en-US" b="0">
            <a:solidFill>
              <a:srgbClr val="000000"/>
            </a:solidFill>
          </a:endParaRPr>
        </a:p>
      </dgm:t>
    </dgm:pt>
    <dgm:pt modelId="{ADFF5766-7D75-D843-B99B-45DFC2E81EF2}">
      <dgm:prSet phldrT="[Text]" custT="1"/>
      <dgm:spPr/>
      <dgm:t>
        <a:bodyPr/>
        <a:lstStyle/>
        <a:p>
          <a:pPr algn="l"/>
          <a:r>
            <a:rPr lang="en-US" sz="1400" b="1" dirty="0" smtClean="0">
              <a:solidFill>
                <a:srgbClr val="000000"/>
              </a:solidFill>
            </a:rPr>
            <a:t>-Binding trouble mongers under appropriate laws</a:t>
          </a:r>
        </a:p>
        <a:p>
          <a:pPr algn="l"/>
          <a:r>
            <a:rPr lang="en-US" sz="1400" b="1" dirty="0" smtClean="0">
              <a:solidFill>
                <a:srgbClr val="000000"/>
              </a:solidFill>
            </a:rPr>
            <a:t>- Preventive detention if required</a:t>
          </a:r>
        </a:p>
        <a:p>
          <a:pPr algn="l"/>
          <a:r>
            <a:rPr lang="en-US" sz="1400" b="1" dirty="0" smtClean="0">
              <a:solidFill>
                <a:srgbClr val="000000"/>
              </a:solidFill>
            </a:rPr>
            <a:t>- Forcing appearance in local stations to ensure good </a:t>
          </a:r>
          <a:r>
            <a:rPr lang="en-US" sz="1400" b="1" dirty="0" err="1" smtClean="0">
              <a:solidFill>
                <a:srgbClr val="000000"/>
              </a:solidFill>
            </a:rPr>
            <a:t>behaviour</a:t>
          </a:r>
          <a:endParaRPr lang="en-US" sz="1400" b="1" dirty="0" smtClean="0">
            <a:solidFill>
              <a:srgbClr val="000000"/>
            </a:solidFill>
          </a:endParaRPr>
        </a:p>
        <a:p>
          <a:pPr algn="l"/>
          <a:r>
            <a:rPr lang="en-US" sz="1400" b="1" dirty="0" smtClean="0">
              <a:solidFill>
                <a:srgbClr val="000000"/>
              </a:solidFill>
            </a:rPr>
            <a:t>- Placement of Police pickets</a:t>
          </a:r>
        </a:p>
        <a:p>
          <a:pPr algn="l"/>
          <a:r>
            <a:rPr lang="en-US" sz="1400" b="1" dirty="0" smtClean="0">
              <a:solidFill>
                <a:srgbClr val="000000"/>
              </a:solidFill>
            </a:rPr>
            <a:t>- Regular visits</a:t>
          </a:r>
        </a:p>
      </dgm:t>
    </dgm:pt>
    <dgm:pt modelId="{BC62FC98-5DB7-5C45-BF54-01B0C11CA127}" type="parTrans" cxnId="{890879C9-81C0-4741-8073-EE416DA6B63E}">
      <dgm:prSet/>
      <dgm:spPr/>
      <dgm:t>
        <a:bodyPr/>
        <a:lstStyle/>
        <a:p>
          <a:endParaRPr lang="en-US" b="0">
            <a:solidFill>
              <a:srgbClr val="000000"/>
            </a:solidFill>
          </a:endParaRPr>
        </a:p>
      </dgm:t>
    </dgm:pt>
    <dgm:pt modelId="{D7171227-A4F8-6D44-83B7-EE139E897D9A}" type="sibTrans" cxnId="{890879C9-81C0-4741-8073-EE416DA6B63E}">
      <dgm:prSet/>
      <dgm:spPr/>
      <dgm:t>
        <a:bodyPr/>
        <a:lstStyle/>
        <a:p>
          <a:endParaRPr lang="en-US" b="0">
            <a:solidFill>
              <a:srgbClr val="000000"/>
            </a:solidFill>
          </a:endParaRPr>
        </a:p>
      </dgm:t>
    </dgm:pt>
    <dgm:pt modelId="{2AF5FB5B-86A5-4B45-BAB5-3E9663DD2DDA}">
      <dgm:prSet phldrT="[Text]" custT="1"/>
      <dgm:spPr/>
      <dgm:t>
        <a:bodyPr/>
        <a:lstStyle/>
        <a:p>
          <a:r>
            <a:rPr lang="en-US" sz="1400" b="1" smtClean="0">
              <a:solidFill>
                <a:srgbClr val="000000"/>
              </a:solidFill>
            </a:rPr>
            <a:t>District Intelligence shall give regular feedback on critical polling areas and incidences to DEO through SP</a:t>
          </a:r>
          <a:endParaRPr lang="en-US" sz="1400" b="1" dirty="0">
            <a:solidFill>
              <a:srgbClr val="000000"/>
            </a:solidFill>
          </a:endParaRPr>
        </a:p>
      </dgm:t>
    </dgm:pt>
    <dgm:pt modelId="{63800BA4-4C5B-E04C-A046-22847D09B448}" type="parTrans" cxnId="{6EC5F3CE-6726-DC46-A270-257782BC601B}">
      <dgm:prSet/>
      <dgm:spPr/>
      <dgm:t>
        <a:bodyPr/>
        <a:lstStyle/>
        <a:p>
          <a:endParaRPr lang="en-US" b="0">
            <a:solidFill>
              <a:srgbClr val="000000"/>
            </a:solidFill>
          </a:endParaRPr>
        </a:p>
      </dgm:t>
    </dgm:pt>
    <dgm:pt modelId="{B1895FB9-0EC7-954D-9DB6-FD410220637E}" type="sibTrans" cxnId="{6EC5F3CE-6726-DC46-A270-257782BC601B}">
      <dgm:prSet/>
      <dgm:spPr/>
      <dgm:t>
        <a:bodyPr/>
        <a:lstStyle/>
        <a:p>
          <a:endParaRPr lang="en-US" b="0">
            <a:solidFill>
              <a:srgbClr val="000000"/>
            </a:solidFill>
          </a:endParaRPr>
        </a:p>
      </dgm:t>
    </dgm:pt>
    <dgm:pt modelId="{980FEFA1-9096-804F-9F4A-4AF263AC2582}">
      <dgm:prSet phldrT="[Text]" custT="1"/>
      <dgm:spPr/>
      <dgm:t>
        <a:bodyPr/>
        <a:lstStyle/>
        <a:p>
          <a:r>
            <a:rPr lang="en-US" sz="1400" b="1" smtClean="0">
              <a:solidFill>
                <a:srgbClr val="000000"/>
              </a:solidFill>
            </a:rPr>
            <a:t>Dedicated Police teams/squads in convenient vicinity of clusters of vulnerable pockets</a:t>
          </a:r>
          <a:endParaRPr lang="en-US" sz="1400" b="1" dirty="0">
            <a:solidFill>
              <a:srgbClr val="000000"/>
            </a:solidFill>
          </a:endParaRPr>
        </a:p>
      </dgm:t>
    </dgm:pt>
    <dgm:pt modelId="{FF24EBE0-5439-A04A-8E14-ACE9A5740DB8}" type="parTrans" cxnId="{EB53E707-1589-444B-AB2D-78B91CAB7F5F}">
      <dgm:prSet/>
      <dgm:spPr/>
      <dgm:t>
        <a:bodyPr/>
        <a:lstStyle/>
        <a:p>
          <a:endParaRPr lang="en-US" b="0">
            <a:solidFill>
              <a:srgbClr val="000000"/>
            </a:solidFill>
          </a:endParaRPr>
        </a:p>
      </dgm:t>
    </dgm:pt>
    <dgm:pt modelId="{618C2418-DAFE-B046-A967-115B11592310}" type="sibTrans" cxnId="{EB53E707-1589-444B-AB2D-78B91CAB7F5F}">
      <dgm:prSet/>
      <dgm:spPr/>
      <dgm:t>
        <a:bodyPr/>
        <a:lstStyle/>
        <a:p>
          <a:endParaRPr lang="en-US" b="0">
            <a:solidFill>
              <a:srgbClr val="000000"/>
            </a:solidFill>
          </a:endParaRPr>
        </a:p>
      </dgm:t>
    </dgm:pt>
    <dgm:pt modelId="{7BD38D36-A073-0C42-821E-17E26395A80A}">
      <dgm:prSet phldrT="[Text]" custT="1"/>
      <dgm:spPr/>
      <dgm:t>
        <a:bodyPr/>
        <a:lstStyle/>
        <a:p>
          <a:r>
            <a:rPr lang="en-US" sz="1400" b="1" smtClean="0">
              <a:solidFill>
                <a:srgbClr val="000000"/>
              </a:solidFill>
            </a:rPr>
            <a:t>Observers will be provided list of critical PS and will visit the same &amp; constantly monitor developments</a:t>
          </a:r>
          <a:endParaRPr lang="en-US" sz="1400" b="1" dirty="0">
            <a:solidFill>
              <a:srgbClr val="000000"/>
            </a:solidFill>
          </a:endParaRPr>
        </a:p>
      </dgm:t>
    </dgm:pt>
    <dgm:pt modelId="{2421E0A7-24FF-6A4B-9D18-BEB463EDDFDE}" type="parTrans" cxnId="{34733C7D-888F-6748-A336-8CE7F0148890}">
      <dgm:prSet/>
      <dgm:spPr/>
      <dgm:t>
        <a:bodyPr/>
        <a:lstStyle/>
        <a:p>
          <a:endParaRPr lang="en-US" b="0">
            <a:solidFill>
              <a:srgbClr val="000000"/>
            </a:solidFill>
          </a:endParaRPr>
        </a:p>
      </dgm:t>
    </dgm:pt>
    <dgm:pt modelId="{BFFE1397-D4FA-BA42-B3D0-6D3E0C854A6A}" type="sibTrans" cxnId="{34733C7D-888F-6748-A336-8CE7F0148890}">
      <dgm:prSet/>
      <dgm:spPr/>
      <dgm:t>
        <a:bodyPr/>
        <a:lstStyle/>
        <a:p>
          <a:endParaRPr lang="en-US" b="0">
            <a:solidFill>
              <a:srgbClr val="000000"/>
            </a:solidFill>
          </a:endParaRPr>
        </a:p>
      </dgm:t>
    </dgm:pt>
    <dgm:pt modelId="{6B0591A2-A86B-A64A-879C-E1F5D8D0F245}" type="pres">
      <dgm:prSet presAssocID="{11422275-FBB0-EE40-B04E-2612923337DB}" presName="Name0" presStyleCnt="0">
        <dgm:presLayoutVars>
          <dgm:chPref val="1"/>
          <dgm:dir/>
          <dgm:animOne val="branch"/>
          <dgm:animLvl val="lvl"/>
          <dgm:resizeHandles/>
        </dgm:presLayoutVars>
      </dgm:prSet>
      <dgm:spPr/>
      <dgm:t>
        <a:bodyPr/>
        <a:lstStyle/>
        <a:p>
          <a:endParaRPr lang="en-US"/>
        </a:p>
      </dgm:t>
    </dgm:pt>
    <dgm:pt modelId="{F0D86054-BFD6-E24D-B940-E050E25E6765}" type="pres">
      <dgm:prSet presAssocID="{387EDDF8-527E-5B42-B588-3ACCE5F534BD}" presName="vertOne" presStyleCnt="0"/>
      <dgm:spPr/>
    </dgm:pt>
    <dgm:pt modelId="{4449ABAD-BDBB-0645-A105-EDE092FBB01A}" type="pres">
      <dgm:prSet presAssocID="{387EDDF8-527E-5B42-B588-3ACCE5F534BD}" presName="txOne" presStyleLbl="node0" presStyleIdx="0" presStyleCnt="1" custScaleY="21805">
        <dgm:presLayoutVars>
          <dgm:chPref val="3"/>
        </dgm:presLayoutVars>
      </dgm:prSet>
      <dgm:spPr/>
      <dgm:t>
        <a:bodyPr/>
        <a:lstStyle/>
        <a:p>
          <a:endParaRPr lang="en-US"/>
        </a:p>
      </dgm:t>
    </dgm:pt>
    <dgm:pt modelId="{1A3A2003-0CDD-0148-BDB8-BB8076B5F406}" type="pres">
      <dgm:prSet presAssocID="{387EDDF8-527E-5B42-B588-3ACCE5F534BD}" presName="parTransOne" presStyleCnt="0"/>
      <dgm:spPr/>
    </dgm:pt>
    <dgm:pt modelId="{E9F9E83C-5383-FF4C-84E1-4B3A6EBF8184}" type="pres">
      <dgm:prSet presAssocID="{387EDDF8-527E-5B42-B588-3ACCE5F534BD}" presName="horzOne" presStyleCnt="0"/>
      <dgm:spPr/>
    </dgm:pt>
    <dgm:pt modelId="{31E830FB-CDAD-BD4A-8CFD-BE0C6426EE87}" type="pres">
      <dgm:prSet presAssocID="{9BC8B94B-856F-F544-A41B-5DDEAD981E7E}" presName="vertTwo" presStyleCnt="0"/>
      <dgm:spPr/>
    </dgm:pt>
    <dgm:pt modelId="{151EF3B4-37BB-9F42-B039-0ED6B5F86E9D}" type="pres">
      <dgm:prSet presAssocID="{9BC8B94B-856F-F544-A41B-5DDEAD981E7E}" presName="txTwo" presStyleLbl="node2" presStyleIdx="0" presStyleCnt="2" custScaleX="102613" custScaleY="34039">
        <dgm:presLayoutVars>
          <dgm:chPref val="3"/>
        </dgm:presLayoutVars>
      </dgm:prSet>
      <dgm:spPr/>
      <dgm:t>
        <a:bodyPr/>
        <a:lstStyle/>
        <a:p>
          <a:endParaRPr lang="en-US"/>
        </a:p>
      </dgm:t>
    </dgm:pt>
    <dgm:pt modelId="{3B6F74CA-029D-314D-B866-4844944D500B}" type="pres">
      <dgm:prSet presAssocID="{9BC8B94B-856F-F544-A41B-5DDEAD981E7E}" presName="parTransTwo" presStyleCnt="0"/>
      <dgm:spPr/>
    </dgm:pt>
    <dgm:pt modelId="{FE0EAA87-A14C-C047-82CB-E87F0C51F8D6}" type="pres">
      <dgm:prSet presAssocID="{9BC8B94B-856F-F544-A41B-5DDEAD981E7E}" presName="horzTwo" presStyleCnt="0"/>
      <dgm:spPr/>
    </dgm:pt>
    <dgm:pt modelId="{943294B7-02D5-FF40-8573-8861F60B228D}" type="pres">
      <dgm:prSet presAssocID="{15885A6F-C3B8-3E44-A295-926B8205CF01}" presName="vertThree" presStyleCnt="0"/>
      <dgm:spPr/>
    </dgm:pt>
    <dgm:pt modelId="{FC1B6FCF-2034-5847-8603-09CA3923A4E3}" type="pres">
      <dgm:prSet presAssocID="{15885A6F-C3B8-3E44-A295-926B8205CF01}" presName="txThree" presStyleLbl="node3" presStyleIdx="0" presStyleCnt="5">
        <dgm:presLayoutVars>
          <dgm:chPref val="3"/>
        </dgm:presLayoutVars>
      </dgm:prSet>
      <dgm:spPr/>
      <dgm:t>
        <a:bodyPr/>
        <a:lstStyle/>
        <a:p>
          <a:endParaRPr lang="en-US"/>
        </a:p>
      </dgm:t>
    </dgm:pt>
    <dgm:pt modelId="{879A876E-0552-4549-8FC6-D14618CE3BD7}" type="pres">
      <dgm:prSet presAssocID="{15885A6F-C3B8-3E44-A295-926B8205CF01}" presName="horzThree" presStyleCnt="0"/>
      <dgm:spPr/>
    </dgm:pt>
    <dgm:pt modelId="{9BF9BEE2-F507-3E47-A0A7-D7AFEAC5759E}" type="pres">
      <dgm:prSet presAssocID="{8C2DABF1-9B3A-D644-9D2B-FA4BD26B52F5}" presName="sibSpaceThree" presStyleCnt="0"/>
      <dgm:spPr/>
    </dgm:pt>
    <dgm:pt modelId="{BB1C7D7F-74C1-014B-82C0-7EBE11DDBFD7}" type="pres">
      <dgm:prSet presAssocID="{2AF5FB5B-86A5-4B45-BAB5-3E9663DD2DDA}" presName="vertThree" presStyleCnt="0"/>
      <dgm:spPr/>
    </dgm:pt>
    <dgm:pt modelId="{F72E7941-81D9-1B4C-B40C-BEAEC3E0A825}" type="pres">
      <dgm:prSet presAssocID="{2AF5FB5B-86A5-4B45-BAB5-3E9663DD2DDA}" presName="txThree" presStyleLbl="node3" presStyleIdx="1" presStyleCnt="5">
        <dgm:presLayoutVars>
          <dgm:chPref val="3"/>
        </dgm:presLayoutVars>
      </dgm:prSet>
      <dgm:spPr/>
      <dgm:t>
        <a:bodyPr/>
        <a:lstStyle/>
        <a:p>
          <a:endParaRPr lang="en-US"/>
        </a:p>
      </dgm:t>
    </dgm:pt>
    <dgm:pt modelId="{0D8B7AB8-9ECD-3940-9F4A-B0F5BBDA240D}" type="pres">
      <dgm:prSet presAssocID="{2AF5FB5B-86A5-4B45-BAB5-3E9663DD2DDA}" presName="horzThree" presStyleCnt="0"/>
      <dgm:spPr/>
    </dgm:pt>
    <dgm:pt modelId="{CA9C2896-BB33-3B41-9479-E017D8CC9C39}" type="pres">
      <dgm:prSet presAssocID="{B1895FB9-0EC7-954D-9DB6-FD410220637E}" presName="sibSpaceThree" presStyleCnt="0"/>
      <dgm:spPr/>
    </dgm:pt>
    <dgm:pt modelId="{E3414234-C626-1F43-9110-432C4609D6AF}" type="pres">
      <dgm:prSet presAssocID="{7BD38D36-A073-0C42-821E-17E26395A80A}" presName="vertThree" presStyleCnt="0"/>
      <dgm:spPr/>
    </dgm:pt>
    <dgm:pt modelId="{5A23EDA7-7569-4847-8966-C98CE3C3E325}" type="pres">
      <dgm:prSet presAssocID="{7BD38D36-A073-0C42-821E-17E26395A80A}" presName="txThree" presStyleLbl="node3" presStyleIdx="2" presStyleCnt="5" custScaleY="100320">
        <dgm:presLayoutVars>
          <dgm:chPref val="3"/>
        </dgm:presLayoutVars>
      </dgm:prSet>
      <dgm:spPr/>
      <dgm:t>
        <a:bodyPr/>
        <a:lstStyle/>
        <a:p>
          <a:endParaRPr lang="en-US"/>
        </a:p>
      </dgm:t>
    </dgm:pt>
    <dgm:pt modelId="{D4FFDEEC-CA5B-1F4E-B88D-08F9A767F8B8}" type="pres">
      <dgm:prSet presAssocID="{7BD38D36-A073-0C42-821E-17E26395A80A}" presName="horzThree" presStyleCnt="0"/>
      <dgm:spPr/>
    </dgm:pt>
    <dgm:pt modelId="{9DE7FE23-D537-C74C-ADA7-47D0D6EE2014}" type="pres">
      <dgm:prSet presAssocID="{BFFE1397-D4FA-BA42-B3D0-6D3E0C854A6A}" presName="sibSpaceThree" presStyleCnt="0"/>
      <dgm:spPr/>
    </dgm:pt>
    <dgm:pt modelId="{4707BC27-FDBF-FD4D-8C4E-77E89B7DEF08}" type="pres">
      <dgm:prSet presAssocID="{980FEFA1-9096-804F-9F4A-4AF263AC2582}" presName="vertThree" presStyleCnt="0"/>
      <dgm:spPr/>
    </dgm:pt>
    <dgm:pt modelId="{FB92EB7A-6551-A947-B431-CB527DE40F1D}" type="pres">
      <dgm:prSet presAssocID="{980FEFA1-9096-804F-9F4A-4AF263AC2582}" presName="txThree" presStyleLbl="node3" presStyleIdx="3" presStyleCnt="5">
        <dgm:presLayoutVars>
          <dgm:chPref val="3"/>
        </dgm:presLayoutVars>
      </dgm:prSet>
      <dgm:spPr/>
      <dgm:t>
        <a:bodyPr/>
        <a:lstStyle/>
        <a:p>
          <a:endParaRPr lang="en-US"/>
        </a:p>
      </dgm:t>
    </dgm:pt>
    <dgm:pt modelId="{31119015-1A87-3745-AF52-5839E1D4CCEE}" type="pres">
      <dgm:prSet presAssocID="{980FEFA1-9096-804F-9F4A-4AF263AC2582}" presName="horzThree" presStyleCnt="0"/>
      <dgm:spPr/>
    </dgm:pt>
    <dgm:pt modelId="{5EF51688-505B-DC4D-B2C7-E752F87E533A}" type="pres">
      <dgm:prSet presAssocID="{CF22084D-A62F-8C4B-89E0-6CFE2DCDDBE9}" presName="sibSpaceTwo" presStyleCnt="0"/>
      <dgm:spPr/>
    </dgm:pt>
    <dgm:pt modelId="{9DBC2D6C-E25D-0F4B-83D2-9E096D36CC63}" type="pres">
      <dgm:prSet presAssocID="{ED817D40-3F7B-614E-93A1-8ECC5A9682F0}" presName="vertTwo" presStyleCnt="0"/>
      <dgm:spPr/>
    </dgm:pt>
    <dgm:pt modelId="{0D631423-F719-9B4D-B148-9F401A058B31}" type="pres">
      <dgm:prSet presAssocID="{ED817D40-3F7B-614E-93A1-8ECC5A9682F0}" presName="txTwo" presStyleLbl="node2" presStyleIdx="1" presStyleCnt="2" custScaleY="39071">
        <dgm:presLayoutVars>
          <dgm:chPref val="3"/>
        </dgm:presLayoutVars>
      </dgm:prSet>
      <dgm:spPr/>
      <dgm:t>
        <a:bodyPr/>
        <a:lstStyle/>
        <a:p>
          <a:endParaRPr lang="en-US"/>
        </a:p>
      </dgm:t>
    </dgm:pt>
    <dgm:pt modelId="{A6EEDC7A-FC5B-814D-A94E-E66E00BEFCD8}" type="pres">
      <dgm:prSet presAssocID="{ED817D40-3F7B-614E-93A1-8ECC5A9682F0}" presName="parTransTwo" presStyleCnt="0"/>
      <dgm:spPr/>
    </dgm:pt>
    <dgm:pt modelId="{AB27321F-AC19-284D-BDEF-5D9B6F643E5F}" type="pres">
      <dgm:prSet presAssocID="{ED817D40-3F7B-614E-93A1-8ECC5A9682F0}" presName="horzTwo" presStyleCnt="0"/>
      <dgm:spPr/>
    </dgm:pt>
    <dgm:pt modelId="{D8D03BA8-E362-C443-82C3-525AEA947080}" type="pres">
      <dgm:prSet presAssocID="{ADFF5766-7D75-D843-B99B-45DFC2E81EF2}" presName="vertThree" presStyleCnt="0"/>
      <dgm:spPr/>
    </dgm:pt>
    <dgm:pt modelId="{54F92E10-7CFE-A44B-8819-E9530E347DCD}" type="pres">
      <dgm:prSet presAssocID="{ADFF5766-7D75-D843-B99B-45DFC2E81EF2}" presName="txThree" presStyleLbl="node3" presStyleIdx="4" presStyleCnt="5" custScaleX="131031" custScaleY="117516">
        <dgm:presLayoutVars>
          <dgm:chPref val="3"/>
        </dgm:presLayoutVars>
      </dgm:prSet>
      <dgm:spPr/>
      <dgm:t>
        <a:bodyPr/>
        <a:lstStyle/>
        <a:p>
          <a:endParaRPr lang="en-US"/>
        </a:p>
      </dgm:t>
    </dgm:pt>
    <dgm:pt modelId="{5ABF225C-5F6C-5744-8651-A4FA37B53F71}" type="pres">
      <dgm:prSet presAssocID="{ADFF5766-7D75-D843-B99B-45DFC2E81EF2}" presName="horzThree" presStyleCnt="0"/>
      <dgm:spPr/>
    </dgm:pt>
  </dgm:ptLst>
  <dgm:cxnLst>
    <dgm:cxn modelId="{6176A65A-F667-2543-97A2-6FAE81AED6A9}" type="presOf" srcId="{ED817D40-3F7B-614E-93A1-8ECC5A9682F0}" destId="{0D631423-F719-9B4D-B148-9F401A058B31}" srcOrd="0" destOrd="0" presId="urn:microsoft.com/office/officeart/2005/8/layout/hierarchy4"/>
    <dgm:cxn modelId="{C23FE673-9201-FE47-96FB-D35FE85C28D3}" srcId="{9BC8B94B-856F-F544-A41B-5DDEAD981E7E}" destId="{15885A6F-C3B8-3E44-A295-926B8205CF01}" srcOrd="0" destOrd="0" parTransId="{BE9905DD-986D-984A-8980-EEE1FFDDFD60}" sibTransId="{8C2DABF1-9B3A-D644-9D2B-FA4BD26B52F5}"/>
    <dgm:cxn modelId="{41C63CA9-30CA-0A48-9421-6D9825998715}" srcId="{387EDDF8-527E-5B42-B588-3ACCE5F534BD}" destId="{9BC8B94B-856F-F544-A41B-5DDEAD981E7E}" srcOrd="0" destOrd="0" parTransId="{54F6BB5E-71F8-0C4E-99F1-D36352F34887}" sibTransId="{CF22084D-A62F-8C4B-89E0-6CFE2DCDDBE9}"/>
    <dgm:cxn modelId="{6EC5F3CE-6726-DC46-A270-257782BC601B}" srcId="{9BC8B94B-856F-F544-A41B-5DDEAD981E7E}" destId="{2AF5FB5B-86A5-4B45-BAB5-3E9663DD2DDA}" srcOrd="1" destOrd="0" parTransId="{63800BA4-4C5B-E04C-A046-22847D09B448}" sibTransId="{B1895FB9-0EC7-954D-9DB6-FD410220637E}"/>
    <dgm:cxn modelId="{948055B1-FA35-E042-8AAC-DC3D1CEEE03E}" type="presOf" srcId="{11422275-FBB0-EE40-B04E-2612923337DB}" destId="{6B0591A2-A86B-A64A-879C-E1F5D8D0F245}" srcOrd="0" destOrd="0" presId="urn:microsoft.com/office/officeart/2005/8/layout/hierarchy4"/>
    <dgm:cxn modelId="{890879C9-81C0-4741-8073-EE416DA6B63E}" srcId="{ED817D40-3F7B-614E-93A1-8ECC5A9682F0}" destId="{ADFF5766-7D75-D843-B99B-45DFC2E81EF2}" srcOrd="0" destOrd="0" parTransId="{BC62FC98-5DB7-5C45-BF54-01B0C11CA127}" sibTransId="{D7171227-A4F8-6D44-83B7-EE139E897D9A}"/>
    <dgm:cxn modelId="{34733C7D-888F-6748-A336-8CE7F0148890}" srcId="{9BC8B94B-856F-F544-A41B-5DDEAD981E7E}" destId="{7BD38D36-A073-0C42-821E-17E26395A80A}" srcOrd="2" destOrd="0" parTransId="{2421E0A7-24FF-6A4B-9D18-BEB463EDDFDE}" sibTransId="{BFFE1397-D4FA-BA42-B3D0-6D3E0C854A6A}"/>
    <dgm:cxn modelId="{0F831427-8B79-6449-B115-C12EF62676FB}" type="presOf" srcId="{9BC8B94B-856F-F544-A41B-5DDEAD981E7E}" destId="{151EF3B4-37BB-9F42-B039-0ED6B5F86E9D}" srcOrd="0" destOrd="0" presId="urn:microsoft.com/office/officeart/2005/8/layout/hierarchy4"/>
    <dgm:cxn modelId="{EB53E707-1589-444B-AB2D-78B91CAB7F5F}" srcId="{9BC8B94B-856F-F544-A41B-5DDEAD981E7E}" destId="{980FEFA1-9096-804F-9F4A-4AF263AC2582}" srcOrd="3" destOrd="0" parTransId="{FF24EBE0-5439-A04A-8E14-ACE9A5740DB8}" sibTransId="{618C2418-DAFE-B046-A967-115B11592310}"/>
    <dgm:cxn modelId="{73CDDC2F-D0D8-224C-83D5-B8ECA1FDFC0D}" type="presOf" srcId="{7BD38D36-A073-0C42-821E-17E26395A80A}" destId="{5A23EDA7-7569-4847-8966-C98CE3C3E325}" srcOrd="0" destOrd="0" presId="urn:microsoft.com/office/officeart/2005/8/layout/hierarchy4"/>
    <dgm:cxn modelId="{620C193B-5B6B-864F-A2BC-46AD5112B65B}" type="presOf" srcId="{387EDDF8-527E-5B42-B588-3ACCE5F534BD}" destId="{4449ABAD-BDBB-0645-A105-EDE092FBB01A}" srcOrd="0" destOrd="0" presId="urn:microsoft.com/office/officeart/2005/8/layout/hierarchy4"/>
    <dgm:cxn modelId="{F8A384E0-2D9A-264B-A7FA-F833B8EF32D7}" type="presOf" srcId="{2AF5FB5B-86A5-4B45-BAB5-3E9663DD2DDA}" destId="{F72E7941-81D9-1B4C-B40C-BEAEC3E0A825}" srcOrd="0" destOrd="0" presId="urn:microsoft.com/office/officeart/2005/8/layout/hierarchy4"/>
    <dgm:cxn modelId="{4301FFA8-B5D2-E542-9B80-365D234B61C1}" srcId="{387EDDF8-527E-5B42-B588-3ACCE5F534BD}" destId="{ED817D40-3F7B-614E-93A1-8ECC5A9682F0}" srcOrd="1" destOrd="0" parTransId="{C5D53DF9-6ACE-C04D-8C23-AD45EA93D1C9}" sibTransId="{48B11815-BBB0-E44D-AFFF-2B45787A53FD}"/>
    <dgm:cxn modelId="{700D2708-6C87-CB47-BE3A-1C6BC46B3C87}" type="presOf" srcId="{15885A6F-C3B8-3E44-A295-926B8205CF01}" destId="{FC1B6FCF-2034-5847-8603-09CA3923A4E3}" srcOrd="0" destOrd="0" presId="urn:microsoft.com/office/officeart/2005/8/layout/hierarchy4"/>
    <dgm:cxn modelId="{4A62729A-922F-FF4D-95FD-E647D9294D66}" srcId="{11422275-FBB0-EE40-B04E-2612923337DB}" destId="{387EDDF8-527E-5B42-B588-3ACCE5F534BD}" srcOrd="0" destOrd="0" parTransId="{EBFF4FAD-D077-E341-B004-042C8374E196}" sibTransId="{C7906244-36A1-7046-8242-665433D29929}"/>
    <dgm:cxn modelId="{545CD8F7-D80A-644A-93C7-A22F0D945B6F}" type="presOf" srcId="{980FEFA1-9096-804F-9F4A-4AF263AC2582}" destId="{FB92EB7A-6551-A947-B431-CB527DE40F1D}" srcOrd="0" destOrd="0" presId="urn:microsoft.com/office/officeart/2005/8/layout/hierarchy4"/>
    <dgm:cxn modelId="{C0DA49B8-30BE-A84C-A07E-3CFF4330B644}" type="presOf" srcId="{ADFF5766-7D75-D843-B99B-45DFC2E81EF2}" destId="{54F92E10-7CFE-A44B-8819-E9530E347DCD}" srcOrd="0" destOrd="0" presId="urn:microsoft.com/office/officeart/2005/8/layout/hierarchy4"/>
    <dgm:cxn modelId="{E38D9458-5AB4-644C-9FCF-C6D06ABFF0AD}" type="presParOf" srcId="{6B0591A2-A86B-A64A-879C-E1F5D8D0F245}" destId="{F0D86054-BFD6-E24D-B940-E050E25E6765}" srcOrd="0" destOrd="0" presId="urn:microsoft.com/office/officeart/2005/8/layout/hierarchy4"/>
    <dgm:cxn modelId="{98943932-7C0A-6640-AE3D-CC154D4C7315}" type="presParOf" srcId="{F0D86054-BFD6-E24D-B940-E050E25E6765}" destId="{4449ABAD-BDBB-0645-A105-EDE092FBB01A}" srcOrd="0" destOrd="0" presId="urn:microsoft.com/office/officeart/2005/8/layout/hierarchy4"/>
    <dgm:cxn modelId="{A4654D8A-8D72-9A40-98AE-A6ECC4D94B9B}" type="presParOf" srcId="{F0D86054-BFD6-E24D-B940-E050E25E6765}" destId="{1A3A2003-0CDD-0148-BDB8-BB8076B5F406}" srcOrd="1" destOrd="0" presId="urn:microsoft.com/office/officeart/2005/8/layout/hierarchy4"/>
    <dgm:cxn modelId="{F0D00D7A-1FEF-AC4E-82F3-C81285A7E3CF}" type="presParOf" srcId="{F0D86054-BFD6-E24D-B940-E050E25E6765}" destId="{E9F9E83C-5383-FF4C-84E1-4B3A6EBF8184}" srcOrd="2" destOrd="0" presId="urn:microsoft.com/office/officeart/2005/8/layout/hierarchy4"/>
    <dgm:cxn modelId="{919B27ED-0F8D-234B-9F2F-2AAAA29C9DDF}" type="presParOf" srcId="{E9F9E83C-5383-FF4C-84E1-4B3A6EBF8184}" destId="{31E830FB-CDAD-BD4A-8CFD-BE0C6426EE87}" srcOrd="0" destOrd="0" presId="urn:microsoft.com/office/officeart/2005/8/layout/hierarchy4"/>
    <dgm:cxn modelId="{6B128B6F-F5DA-0647-B5D2-8033DC1E2056}" type="presParOf" srcId="{31E830FB-CDAD-BD4A-8CFD-BE0C6426EE87}" destId="{151EF3B4-37BB-9F42-B039-0ED6B5F86E9D}" srcOrd="0" destOrd="0" presId="urn:microsoft.com/office/officeart/2005/8/layout/hierarchy4"/>
    <dgm:cxn modelId="{40965BF0-D27D-8B45-BD83-24C19DCD9E69}" type="presParOf" srcId="{31E830FB-CDAD-BD4A-8CFD-BE0C6426EE87}" destId="{3B6F74CA-029D-314D-B866-4844944D500B}" srcOrd="1" destOrd="0" presId="urn:microsoft.com/office/officeart/2005/8/layout/hierarchy4"/>
    <dgm:cxn modelId="{C9E2445C-F21B-7E4B-8D46-D4F8E23BE695}" type="presParOf" srcId="{31E830FB-CDAD-BD4A-8CFD-BE0C6426EE87}" destId="{FE0EAA87-A14C-C047-82CB-E87F0C51F8D6}" srcOrd="2" destOrd="0" presId="urn:microsoft.com/office/officeart/2005/8/layout/hierarchy4"/>
    <dgm:cxn modelId="{D20DFE72-962B-C143-AC78-537116CCB67B}" type="presParOf" srcId="{FE0EAA87-A14C-C047-82CB-E87F0C51F8D6}" destId="{943294B7-02D5-FF40-8573-8861F60B228D}" srcOrd="0" destOrd="0" presId="urn:microsoft.com/office/officeart/2005/8/layout/hierarchy4"/>
    <dgm:cxn modelId="{E06E492B-4669-A247-B4E9-B3F5FF7A1DD8}" type="presParOf" srcId="{943294B7-02D5-FF40-8573-8861F60B228D}" destId="{FC1B6FCF-2034-5847-8603-09CA3923A4E3}" srcOrd="0" destOrd="0" presId="urn:microsoft.com/office/officeart/2005/8/layout/hierarchy4"/>
    <dgm:cxn modelId="{E4798220-751F-594D-9E85-24F3876C9543}" type="presParOf" srcId="{943294B7-02D5-FF40-8573-8861F60B228D}" destId="{879A876E-0552-4549-8FC6-D14618CE3BD7}" srcOrd="1" destOrd="0" presId="urn:microsoft.com/office/officeart/2005/8/layout/hierarchy4"/>
    <dgm:cxn modelId="{05FE2ED5-004F-B34B-AC41-1087B4E8692E}" type="presParOf" srcId="{FE0EAA87-A14C-C047-82CB-E87F0C51F8D6}" destId="{9BF9BEE2-F507-3E47-A0A7-D7AFEAC5759E}" srcOrd="1" destOrd="0" presId="urn:microsoft.com/office/officeart/2005/8/layout/hierarchy4"/>
    <dgm:cxn modelId="{A5606F10-3787-064B-A568-8DB6E26EE7D4}" type="presParOf" srcId="{FE0EAA87-A14C-C047-82CB-E87F0C51F8D6}" destId="{BB1C7D7F-74C1-014B-82C0-7EBE11DDBFD7}" srcOrd="2" destOrd="0" presId="urn:microsoft.com/office/officeart/2005/8/layout/hierarchy4"/>
    <dgm:cxn modelId="{B8562594-81C9-7A44-95EB-A8B07494A1AC}" type="presParOf" srcId="{BB1C7D7F-74C1-014B-82C0-7EBE11DDBFD7}" destId="{F72E7941-81D9-1B4C-B40C-BEAEC3E0A825}" srcOrd="0" destOrd="0" presId="urn:microsoft.com/office/officeart/2005/8/layout/hierarchy4"/>
    <dgm:cxn modelId="{C0047685-1330-D24C-B847-F87A671B7881}" type="presParOf" srcId="{BB1C7D7F-74C1-014B-82C0-7EBE11DDBFD7}" destId="{0D8B7AB8-9ECD-3940-9F4A-B0F5BBDA240D}" srcOrd="1" destOrd="0" presId="urn:microsoft.com/office/officeart/2005/8/layout/hierarchy4"/>
    <dgm:cxn modelId="{205A0F78-44C1-1F4B-844F-5A166FB45EA3}" type="presParOf" srcId="{FE0EAA87-A14C-C047-82CB-E87F0C51F8D6}" destId="{CA9C2896-BB33-3B41-9479-E017D8CC9C39}" srcOrd="3" destOrd="0" presId="urn:microsoft.com/office/officeart/2005/8/layout/hierarchy4"/>
    <dgm:cxn modelId="{D092E514-99DC-E24E-8763-5B4A4E88AE7F}" type="presParOf" srcId="{FE0EAA87-A14C-C047-82CB-E87F0C51F8D6}" destId="{E3414234-C626-1F43-9110-432C4609D6AF}" srcOrd="4" destOrd="0" presId="urn:microsoft.com/office/officeart/2005/8/layout/hierarchy4"/>
    <dgm:cxn modelId="{6691A17E-EE92-4C4C-9E8F-A66585068207}" type="presParOf" srcId="{E3414234-C626-1F43-9110-432C4609D6AF}" destId="{5A23EDA7-7569-4847-8966-C98CE3C3E325}" srcOrd="0" destOrd="0" presId="urn:microsoft.com/office/officeart/2005/8/layout/hierarchy4"/>
    <dgm:cxn modelId="{6782775F-34AE-3E47-9E61-5D1010FEB641}" type="presParOf" srcId="{E3414234-C626-1F43-9110-432C4609D6AF}" destId="{D4FFDEEC-CA5B-1F4E-B88D-08F9A767F8B8}" srcOrd="1" destOrd="0" presId="urn:microsoft.com/office/officeart/2005/8/layout/hierarchy4"/>
    <dgm:cxn modelId="{9C72F748-369E-DC40-B5B2-9135D02E166E}" type="presParOf" srcId="{FE0EAA87-A14C-C047-82CB-E87F0C51F8D6}" destId="{9DE7FE23-D537-C74C-ADA7-47D0D6EE2014}" srcOrd="5" destOrd="0" presId="urn:microsoft.com/office/officeart/2005/8/layout/hierarchy4"/>
    <dgm:cxn modelId="{4BECC46C-DDFF-9C4F-A8C5-9393803C82A8}" type="presParOf" srcId="{FE0EAA87-A14C-C047-82CB-E87F0C51F8D6}" destId="{4707BC27-FDBF-FD4D-8C4E-77E89B7DEF08}" srcOrd="6" destOrd="0" presId="urn:microsoft.com/office/officeart/2005/8/layout/hierarchy4"/>
    <dgm:cxn modelId="{C415E653-AF11-C840-AF5D-E2F1FDF150C9}" type="presParOf" srcId="{4707BC27-FDBF-FD4D-8C4E-77E89B7DEF08}" destId="{FB92EB7A-6551-A947-B431-CB527DE40F1D}" srcOrd="0" destOrd="0" presId="urn:microsoft.com/office/officeart/2005/8/layout/hierarchy4"/>
    <dgm:cxn modelId="{591277FB-31A1-3740-86E5-40D39D2DE06F}" type="presParOf" srcId="{4707BC27-FDBF-FD4D-8C4E-77E89B7DEF08}" destId="{31119015-1A87-3745-AF52-5839E1D4CCEE}" srcOrd="1" destOrd="0" presId="urn:microsoft.com/office/officeart/2005/8/layout/hierarchy4"/>
    <dgm:cxn modelId="{A4E8CC38-0609-B148-AF83-E88C04D051BE}" type="presParOf" srcId="{E9F9E83C-5383-FF4C-84E1-4B3A6EBF8184}" destId="{5EF51688-505B-DC4D-B2C7-E752F87E533A}" srcOrd="1" destOrd="0" presId="urn:microsoft.com/office/officeart/2005/8/layout/hierarchy4"/>
    <dgm:cxn modelId="{810C0CA9-9B71-9942-8B34-330758085AAB}" type="presParOf" srcId="{E9F9E83C-5383-FF4C-84E1-4B3A6EBF8184}" destId="{9DBC2D6C-E25D-0F4B-83D2-9E096D36CC63}" srcOrd="2" destOrd="0" presId="urn:microsoft.com/office/officeart/2005/8/layout/hierarchy4"/>
    <dgm:cxn modelId="{001F4C7D-DCFC-F447-B7DD-18D7ECFE1C40}" type="presParOf" srcId="{9DBC2D6C-E25D-0F4B-83D2-9E096D36CC63}" destId="{0D631423-F719-9B4D-B148-9F401A058B31}" srcOrd="0" destOrd="0" presId="urn:microsoft.com/office/officeart/2005/8/layout/hierarchy4"/>
    <dgm:cxn modelId="{68819B98-C7D4-CB4D-A805-F47198B5E2C6}" type="presParOf" srcId="{9DBC2D6C-E25D-0F4B-83D2-9E096D36CC63}" destId="{A6EEDC7A-FC5B-814D-A94E-E66E00BEFCD8}" srcOrd="1" destOrd="0" presId="urn:microsoft.com/office/officeart/2005/8/layout/hierarchy4"/>
    <dgm:cxn modelId="{014BC8F3-EBA9-DC46-8C72-ED60BC01DD80}" type="presParOf" srcId="{9DBC2D6C-E25D-0F4B-83D2-9E096D36CC63}" destId="{AB27321F-AC19-284D-BDEF-5D9B6F643E5F}" srcOrd="2" destOrd="0" presId="urn:microsoft.com/office/officeart/2005/8/layout/hierarchy4"/>
    <dgm:cxn modelId="{39085CEF-CAB9-3841-8AEC-D14D8EC00CBD}" type="presParOf" srcId="{AB27321F-AC19-284D-BDEF-5D9B6F643E5F}" destId="{D8D03BA8-E362-C443-82C3-525AEA947080}" srcOrd="0" destOrd="0" presId="urn:microsoft.com/office/officeart/2005/8/layout/hierarchy4"/>
    <dgm:cxn modelId="{044D0CD3-718F-AE45-837D-2D5A4ED563CD}" type="presParOf" srcId="{D8D03BA8-E362-C443-82C3-525AEA947080}" destId="{54F92E10-7CFE-A44B-8819-E9530E347DCD}" srcOrd="0" destOrd="0" presId="urn:microsoft.com/office/officeart/2005/8/layout/hierarchy4"/>
    <dgm:cxn modelId="{59280F0C-EC17-7F4C-95D8-A27D169A3777}" type="presParOf" srcId="{D8D03BA8-E362-C443-82C3-525AEA947080}" destId="{5ABF225C-5F6C-5744-8651-A4FA37B53F7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ACC07-FDA5-464C-AA5D-42B151BDA1BC}" type="doc">
      <dgm:prSet loTypeId="urn:microsoft.com/office/officeart/2005/8/layout/default#3" loCatId="" qsTypeId="urn:microsoft.com/office/officeart/2005/8/quickstyle/simple1" qsCatId="simple" csTypeId="urn:microsoft.com/office/officeart/2005/8/colors/colorful4" csCatId="colorful" phldr="1"/>
      <dgm:spPr/>
      <dgm:t>
        <a:bodyPr/>
        <a:lstStyle/>
        <a:p>
          <a:endParaRPr lang="en-US"/>
        </a:p>
      </dgm:t>
    </dgm:pt>
    <dgm:pt modelId="{86C084D6-5FD9-5A44-81A9-C3E36EE7B955}">
      <dgm:prSet/>
      <dgm:spPr/>
      <dgm:t>
        <a:bodyPr/>
        <a:lstStyle/>
        <a:p>
          <a:pPr rtl="0"/>
          <a:r>
            <a:rPr lang="en-US" b="1" dirty="0" smtClean="0">
              <a:solidFill>
                <a:schemeClr val="tx1"/>
              </a:solidFill>
            </a:rPr>
            <a:t>1</a:t>
          </a:r>
          <a:br>
            <a:rPr lang="en-US" b="1" dirty="0" smtClean="0">
              <a:solidFill>
                <a:schemeClr val="tx1"/>
              </a:solidFill>
            </a:rPr>
          </a:br>
          <a:r>
            <a:rPr lang="en-US" b="1" dirty="0" smtClean="0">
              <a:solidFill>
                <a:schemeClr val="tx1"/>
              </a:solidFill>
            </a:rPr>
            <a:t>Answer What is Vulnerability</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548AAA6-78DA-624E-9328-ECE848C7DD2E}" type="parTrans" cxnId="{9C5676C9-DCC4-CD4A-AA88-665BB56D5B7C}">
      <dgm:prSet/>
      <dgm:spPr/>
      <dgm:t>
        <a:bodyPr/>
        <a:lstStyle/>
        <a:p>
          <a:endParaRPr lang="en-US" b="1">
            <a:solidFill>
              <a:schemeClr val="tx1"/>
            </a:solidFill>
          </a:endParaRPr>
        </a:p>
      </dgm:t>
    </dgm:pt>
    <dgm:pt modelId="{A6CE0E48-2D69-B240-951D-43BDE7CCE770}" type="sibTrans" cxnId="{9C5676C9-DCC4-CD4A-AA88-665BB56D5B7C}">
      <dgm:prSet/>
      <dgm:spPr/>
      <dgm:t>
        <a:bodyPr/>
        <a:lstStyle/>
        <a:p>
          <a:endParaRPr lang="en-US" b="1">
            <a:solidFill>
              <a:schemeClr val="tx1"/>
            </a:solidFill>
          </a:endParaRPr>
        </a:p>
      </dgm:t>
    </dgm:pt>
    <dgm:pt modelId="{8CF0D535-1F7B-B64B-B424-AF4F0B2C4762}">
      <dgm:prSet/>
      <dgm:spPr/>
      <dgm:t>
        <a:bodyPr/>
        <a:lstStyle/>
        <a:p>
          <a:pPr rtl="0"/>
          <a:r>
            <a:rPr lang="en-US" b="1" dirty="0" smtClean="0">
              <a:solidFill>
                <a:schemeClr val="tx1"/>
              </a:solidFill>
            </a:rPr>
            <a:t>2</a:t>
          </a:r>
          <a:br>
            <a:rPr lang="en-US" b="1" dirty="0" smtClean="0">
              <a:solidFill>
                <a:schemeClr val="tx1"/>
              </a:solidFill>
            </a:rPr>
          </a:br>
          <a:r>
            <a:rPr lang="en-US" b="1" dirty="0" smtClean="0">
              <a:solidFill>
                <a:schemeClr val="tx1"/>
              </a:solidFill>
            </a:rPr>
            <a:t>Answer What is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698EFAE-6E84-BC49-85E3-AD1C900E7978}" type="parTrans" cxnId="{7C71E226-F2A3-3A44-B34A-C4207FC0EA97}">
      <dgm:prSet/>
      <dgm:spPr/>
      <dgm:t>
        <a:bodyPr/>
        <a:lstStyle/>
        <a:p>
          <a:endParaRPr lang="en-US" b="1">
            <a:solidFill>
              <a:schemeClr val="tx1"/>
            </a:solidFill>
          </a:endParaRPr>
        </a:p>
      </dgm:t>
    </dgm:pt>
    <dgm:pt modelId="{3680FFC8-2155-9347-915E-B673979BEB06}" type="sibTrans" cxnId="{7C71E226-F2A3-3A44-B34A-C4207FC0EA97}">
      <dgm:prSet/>
      <dgm:spPr/>
      <dgm:t>
        <a:bodyPr/>
        <a:lstStyle/>
        <a:p>
          <a:endParaRPr lang="en-US" b="1">
            <a:solidFill>
              <a:schemeClr val="tx1"/>
            </a:solidFill>
          </a:endParaRPr>
        </a:p>
      </dgm:t>
    </dgm:pt>
    <dgm:pt modelId="{E045AFE2-CE85-CF46-A1AC-19737B70AAE8}">
      <dgm:prSet/>
      <dgm:spPr/>
      <dgm:t>
        <a:bodyPr/>
        <a:lstStyle/>
        <a:p>
          <a:pPr rtl="0"/>
          <a:r>
            <a:rPr lang="en-US" b="1" dirty="0" smtClean="0">
              <a:solidFill>
                <a:schemeClr val="tx1"/>
              </a:solidFill>
            </a:rPr>
            <a:t>3</a:t>
          </a:r>
          <a:br>
            <a:rPr lang="en-US" b="1" dirty="0" smtClean="0">
              <a:solidFill>
                <a:schemeClr val="tx1"/>
              </a:solidFill>
            </a:rPr>
          </a:br>
          <a:r>
            <a:rPr lang="en-US" b="1" dirty="0" smtClean="0">
              <a:solidFill>
                <a:schemeClr val="tx1"/>
              </a:solidFill>
            </a:rPr>
            <a:t>List the personnel involved in &amp; Process of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1837687-1473-C44A-857A-A9380B4C3747}" type="parTrans" cxnId="{DFDD5DA8-B83B-DB4F-B0C7-A5CFCFD03643}">
      <dgm:prSet/>
      <dgm:spPr/>
      <dgm:t>
        <a:bodyPr/>
        <a:lstStyle/>
        <a:p>
          <a:endParaRPr lang="en-US" b="1">
            <a:solidFill>
              <a:schemeClr val="tx1"/>
            </a:solidFill>
          </a:endParaRPr>
        </a:p>
      </dgm:t>
    </dgm:pt>
    <dgm:pt modelId="{BD7C62D5-B7DB-3049-B571-31FA8F88F191}" type="sibTrans" cxnId="{DFDD5DA8-B83B-DB4F-B0C7-A5CFCFD03643}">
      <dgm:prSet/>
      <dgm:spPr/>
      <dgm:t>
        <a:bodyPr/>
        <a:lstStyle/>
        <a:p>
          <a:endParaRPr lang="en-US" b="1">
            <a:solidFill>
              <a:schemeClr val="tx1"/>
            </a:solidFill>
          </a:endParaRPr>
        </a:p>
      </dgm:t>
    </dgm:pt>
    <dgm:pt modelId="{DC5B8E63-0BF3-824A-865A-9383F462BC92}">
      <dgm:prSet/>
      <dgm:spPr/>
      <dgm:t>
        <a:bodyPr/>
        <a:lstStyle/>
        <a:p>
          <a:pPr rtl="0"/>
          <a:r>
            <a:rPr lang="en-US" b="1" dirty="0" smtClean="0">
              <a:solidFill>
                <a:schemeClr val="tx1"/>
              </a:solidFill>
            </a:rPr>
            <a:t>4</a:t>
          </a:r>
          <a:br>
            <a:rPr lang="en-US" b="1" dirty="0" smtClean="0">
              <a:solidFill>
                <a:schemeClr val="tx1"/>
              </a:solidFill>
            </a:rPr>
          </a:br>
          <a:r>
            <a:rPr lang="en-US" b="1" dirty="0" smtClean="0">
              <a:solidFill>
                <a:schemeClr val="tx1"/>
              </a:solidFill>
            </a:rPr>
            <a:t>List the Information requisite for Vulnerability Mapping</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C961D45-29E1-814B-B6C3-BE801D2F3711}" type="parTrans" cxnId="{0DAA187F-4D88-C149-911F-1AF0EBC2F9D2}">
      <dgm:prSet/>
      <dgm:spPr/>
      <dgm:t>
        <a:bodyPr/>
        <a:lstStyle/>
        <a:p>
          <a:endParaRPr lang="en-US" b="1">
            <a:solidFill>
              <a:schemeClr val="tx1"/>
            </a:solidFill>
          </a:endParaRPr>
        </a:p>
      </dgm:t>
    </dgm:pt>
    <dgm:pt modelId="{63B60582-4EDC-5D4B-8426-BC8C9B4FE74C}" type="sibTrans" cxnId="{0DAA187F-4D88-C149-911F-1AF0EBC2F9D2}">
      <dgm:prSet/>
      <dgm:spPr/>
      <dgm:t>
        <a:bodyPr/>
        <a:lstStyle/>
        <a:p>
          <a:endParaRPr lang="en-US" b="1">
            <a:solidFill>
              <a:schemeClr val="tx1"/>
            </a:solidFill>
          </a:endParaRPr>
        </a:p>
      </dgm:t>
    </dgm:pt>
    <dgm:pt modelId="{1CA3CA4A-F848-9347-BFC9-00108FD132F0}">
      <dgm:prSet/>
      <dgm:spPr/>
      <dgm:t>
        <a:bodyPr/>
        <a:lstStyle/>
        <a:p>
          <a:pPr rtl="0"/>
          <a:r>
            <a:rPr lang="en-US" b="1" dirty="0" smtClean="0">
              <a:solidFill>
                <a:schemeClr val="tx1"/>
              </a:solidFill>
            </a:rPr>
            <a:t>5</a:t>
          </a:r>
          <a:br>
            <a:rPr lang="en-US" b="1" dirty="0" smtClean="0">
              <a:solidFill>
                <a:schemeClr val="tx1"/>
              </a:solidFill>
            </a:rPr>
          </a:br>
          <a:r>
            <a:rPr lang="en-US" b="1" dirty="0" smtClean="0">
              <a:solidFill>
                <a:schemeClr val="tx1"/>
              </a:solidFill>
            </a:rPr>
            <a:t>List criteria for identifying Critical Polling Stations</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7B96F82-3831-2144-9A69-3504D6B4431C}" type="parTrans" cxnId="{F5899466-482D-7746-B6AE-FA19B59DD0EE}">
      <dgm:prSet/>
      <dgm:spPr/>
      <dgm:t>
        <a:bodyPr/>
        <a:lstStyle/>
        <a:p>
          <a:endParaRPr lang="en-US" b="1">
            <a:solidFill>
              <a:schemeClr val="tx1"/>
            </a:solidFill>
          </a:endParaRPr>
        </a:p>
      </dgm:t>
    </dgm:pt>
    <dgm:pt modelId="{9C59EB7C-0CF8-E642-8D70-C60AE0B8F888}" type="sibTrans" cxnId="{F5899466-482D-7746-B6AE-FA19B59DD0EE}">
      <dgm:prSet/>
      <dgm:spPr/>
      <dgm:t>
        <a:bodyPr/>
        <a:lstStyle/>
        <a:p>
          <a:endParaRPr lang="en-US" b="1">
            <a:solidFill>
              <a:schemeClr val="tx1"/>
            </a:solidFill>
          </a:endParaRPr>
        </a:p>
      </dgm:t>
    </dgm:pt>
    <dgm:pt modelId="{2C83F900-44DC-294A-9C14-BFFC900992BD}">
      <dgm:prSet/>
      <dgm:spPr/>
      <dgm:t>
        <a:bodyPr/>
        <a:lstStyle/>
        <a:p>
          <a:pPr rtl="0"/>
          <a:r>
            <a:rPr lang="en-US" b="1" smtClean="0">
              <a:solidFill>
                <a:schemeClr val="tx1"/>
              </a:solidFill>
            </a:rPr>
            <a:t>6</a:t>
          </a:r>
          <a:r>
            <a:rPr lang="en-US" b="1" dirty="0" smtClean="0">
              <a:solidFill>
                <a:schemeClr val="tx1"/>
              </a:solidFill>
            </a:rPr>
            <a:t/>
          </a:r>
          <a:br>
            <a:rPr lang="en-US" b="1" dirty="0" smtClean="0">
              <a:solidFill>
                <a:schemeClr val="tx1"/>
              </a:solidFill>
            </a:rPr>
          </a:br>
          <a:r>
            <a:rPr lang="en-US" b="1" dirty="0" smtClean="0">
              <a:solidFill>
                <a:schemeClr val="tx1"/>
              </a:solidFill>
            </a:rPr>
            <a:t>List steps of Response Protocol at Critical Polling Stations</a:t>
          </a:r>
          <a:endParaRPr lang="en-US"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354C357-FB50-9849-9C29-D720D44B2415}" type="parTrans" cxnId="{5E6F21B8-697E-AA48-AD5A-9EA87223EE46}">
      <dgm:prSet/>
      <dgm:spPr/>
      <dgm:t>
        <a:bodyPr/>
        <a:lstStyle/>
        <a:p>
          <a:endParaRPr lang="en-US" b="1">
            <a:solidFill>
              <a:schemeClr val="tx1"/>
            </a:solidFill>
          </a:endParaRPr>
        </a:p>
      </dgm:t>
    </dgm:pt>
    <dgm:pt modelId="{F6F7A940-BC67-FE45-901D-389C7B08804A}" type="sibTrans" cxnId="{5E6F21B8-697E-AA48-AD5A-9EA87223EE46}">
      <dgm:prSet/>
      <dgm:spPr/>
      <dgm:t>
        <a:bodyPr/>
        <a:lstStyle/>
        <a:p>
          <a:endParaRPr lang="en-US" b="1">
            <a:solidFill>
              <a:schemeClr val="tx1"/>
            </a:solidFill>
          </a:endParaRPr>
        </a:p>
      </dgm:t>
    </dgm:pt>
    <dgm:pt modelId="{461D5328-27C5-7F4D-BCC9-08DFAA780EBA}" type="pres">
      <dgm:prSet presAssocID="{27CACC07-FDA5-464C-AA5D-42B151BDA1BC}" presName="diagram" presStyleCnt="0">
        <dgm:presLayoutVars>
          <dgm:dir/>
          <dgm:resizeHandles val="exact"/>
        </dgm:presLayoutVars>
      </dgm:prSet>
      <dgm:spPr/>
      <dgm:t>
        <a:bodyPr/>
        <a:lstStyle/>
        <a:p>
          <a:endParaRPr lang="en-US"/>
        </a:p>
      </dgm:t>
    </dgm:pt>
    <dgm:pt modelId="{12E18BFA-1E3C-C245-9563-08F978DA71FC}" type="pres">
      <dgm:prSet presAssocID="{86C084D6-5FD9-5A44-81A9-C3E36EE7B955}" presName="node" presStyleLbl="node1" presStyleIdx="0" presStyleCnt="6">
        <dgm:presLayoutVars>
          <dgm:bulletEnabled val="1"/>
        </dgm:presLayoutVars>
      </dgm:prSet>
      <dgm:spPr/>
      <dgm:t>
        <a:bodyPr/>
        <a:lstStyle/>
        <a:p>
          <a:endParaRPr lang="en-US"/>
        </a:p>
      </dgm:t>
    </dgm:pt>
    <dgm:pt modelId="{E0BDB351-038C-8F49-BA79-0CFFC7EA33D4}" type="pres">
      <dgm:prSet presAssocID="{A6CE0E48-2D69-B240-951D-43BDE7CCE770}" presName="sibTrans" presStyleCnt="0"/>
      <dgm:spPr/>
      <dgm:t>
        <a:bodyPr/>
        <a:lstStyle/>
        <a:p>
          <a:endParaRPr lang="en-US"/>
        </a:p>
      </dgm:t>
    </dgm:pt>
    <dgm:pt modelId="{C3D8A82A-B2FD-CF40-9B3C-978CAE9530B8}" type="pres">
      <dgm:prSet presAssocID="{8CF0D535-1F7B-B64B-B424-AF4F0B2C4762}" presName="node" presStyleLbl="node1" presStyleIdx="1" presStyleCnt="6">
        <dgm:presLayoutVars>
          <dgm:bulletEnabled val="1"/>
        </dgm:presLayoutVars>
      </dgm:prSet>
      <dgm:spPr/>
      <dgm:t>
        <a:bodyPr/>
        <a:lstStyle/>
        <a:p>
          <a:endParaRPr lang="en-US"/>
        </a:p>
      </dgm:t>
    </dgm:pt>
    <dgm:pt modelId="{C81AB4EA-3B6A-8040-8C04-B8FF62C527F5}" type="pres">
      <dgm:prSet presAssocID="{3680FFC8-2155-9347-915E-B673979BEB06}" presName="sibTrans" presStyleCnt="0"/>
      <dgm:spPr/>
      <dgm:t>
        <a:bodyPr/>
        <a:lstStyle/>
        <a:p>
          <a:endParaRPr lang="en-US"/>
        </a:p>
      </dgm:t>
    </dgm:pt>
    <dgm:pt modelId="{335948FF-2DB2-4546-9C90-B66DB9016E03}" type="pres">
      <dgm:prSet presAssocID="{E045AFE2-CE85-CF46-A1AC-19737B70AAE8}" presName="node" presStyleLbl="node1" presStyleIdx="2" presStyleCnt="6">
        <dgm:presLayoutVars>
          <dgm:bulletEnabled val="1"/>
        </dgm:presLayoutVars>
      </dgm:prSet>
      <dgm:spPr/>
      <dgm:t>
        <a:bodyPr/>
        <a:lstStyle/>
        <a:p>
          <a:endParaRPr lang="en-US"/>
        </a:p>
      </dgm:t>
    </dgm:pt>
    <dgm:pt modelId="{34991144-3F67-A242-B7E7-9C544AB02E85}" type="pres">
      <dgm:prSet presAssocID="{BD7C62D5-B7DB-3049-B571-31FA8F88F191}" presName="sibTrans" presStyleCnt="0"/>
      <dgm:spPr/>
      <dgm:t>
        <a:bodyPr/>
        <a:lstStyle/>
        <a:p>
          <a:endParaRPr lang="en-US"/>
        </a:p>
      </dgm:t>
    </dgm:pt>
    <dgm:pt modelId="{7D50A5D4-3B69-4948-962B-0FF042150583}" type="pres">
      <dgm:prSet presAssocID="{DC5B8E63-0BF3-824A-865A-9383F462BC92}" presName="node" presStyleLbl="node1" presStyleIdx="3" presStyleCnt="6">
        <dgm:presLayoutVars>
          <dgm:bulletEnabled val="1"/>
        </dgm:presLayoutVars>
      </dgm:prSet>
      <dgm:spPr/>
      <dgm:t>
        <a:bodyPr/>
        <a:lstStyle/>
        <a:p>
          <a:endParaRPr lang="en-US"/>
        </a:p>
      </dgm:t>
    </dgm:pt>
    <dgm:pt modelId="{6384D087-53B1-8A43-8BEF-7574CE52E63F}" type="pres">
      <dgm:prSet presAssocID="{63B60582-4EDC-5D4B-8426-BC8C9B4FE74C}" presName="sibTrans" presStyleCnt="0"/>
      <dgm:spPr/>
      <dgm:t>
        <a:bodyPr/>
        <a:lstStyle/>
        <a:p>
          <a:endParaRPr lang="en-US"/>
        </a:p>
      </dgm:t>
    </dgm:pt>
    <dgm:pt modelId="{7B2C93EF-9FC5-D345-89BA-3DEF295FBA4B}" type="pres">
      <dgm:prSet presAssocID="{1CA3CA4A-F848-9347-BFC9-00108FD132F0}" presName="node" presStyleLbl="node1" presStyleIdx="4" presStyleCnt="6">
        <dgm:presLayoutVars>
          <dgm:bulletEnabled val="1"/>
        </dgm:presLayoutVars>
      </dgm:prSet>
      <dgm:spPr/>
      <dgm:t>
        <a:bodyPr/>
        <a:lstStyle/>
        <a:p>
          <a:endParaRPr lang="en-US"/>
        </a:p>
      </dgm:t>
    </dgm:pt>
    <dgm:pt modelId="{7BD4EE60-BF6B-224E-A268-FFE4C35B9776}" type="pres">
      <dgm:prSet presAssocID="{9C59EB7C-0CF8-E642-8D70-C60AE0B8F888}" presName="sibTrans" presStyleCnt="0"/>
      <dgm:spPr/>
      <dgm:t>
        <a:bodyPr/>
        <a:lstStyle/>
        <a:p>
          <a:endParaRPr lang="en-US"/>
        </a:p>
      </dgm:t>
    </dgm:pt>
    <dgm:pt modelId="{334BC802-7D03-4443-8E3A-939CA7A4DBD9}" type="pres">
      <dgm:prSet presAssocID="{2C83F900-44DC-294A-9C14-BFFC900992BD}" presName="node" presStyleLbl="node1" presStyleIdx="5" presStyleCnt="6">
        <dgm:presLayoutVars>
          <dgm:bulletEnabled val="1"/>
        </dgm:presLayoutVars>
      </dgm:prSet>
      <dgm:spPr/>
      <dgm:t>
        <a:bodyPr/>
        <a:lstStyle/>
        <a:p>
          <a:endParaRPr lang="en-US"/>
        </a:p>
      </dgm:t>
    </dgm:pt>
  </dgm:ptLst>
  <dgm:cxnLst>
    <dgm:cxn modelId="{9C5676C9-DCC4-CD4A-AA88-665BB56D5B7C}" srcId="{27CACC07-FDA5-464C-AA5D-42B151BDA1BC}" destId="{86C084D6-5FD9-5A44-81A9-C3E36EE7B955}" srcOrd="0" destOrd="0" parTransId="{B548AAA6-78DA-624E-9328-ECE848C7DD2E}" sibTransId="{A6CE0E48-2D69-B240-951D-43BDE7CCE770}"/>
    <dgm:cxn modelId="{0DAA187F-4D88-C149-911F-1AF0EBC2F9D2}" srcId="{27CACC07-FDA5-464C-AA5D-42B151BDA1BC}" destId="{DC5B8E63-0BF3-824A-865A-9383F462BC92}" srcOrd="3" destOrd="0" parTransId="{6C961D45-29E1-814B-B6C3-BE801D2F3711}" sibTransId="{63B60582-4EDC-5D4B-8426-BC8C9B4FE74C}"/>
    <dgm:cxn modelId="{0E63C67F-9611-D348-A82A-307F9D2C655C}" type="presOf" srcId="{1CA3CA4A-F848-9347-BFC9-00108FD132F0}" destId="{7B2C93EF-9FC5-D345-89BA-3DEF295FBA4B}" srcOrd="0" destOrd="0" presId="urn:microsoft.com/office/officeart/2005/8/layout/default#3"/>
    <dgm:cxn modelId="{36C04EB4-3357-A54C-A47C-C304B6FD4E55}" type="presOf" srcId="{2C83F900-44DC-294A-9C14-BFFC900992BD}" destId="{334BC802-7D03-4443-8E3A-939CA7A4DBD9}" srcOrd="0" destOrd="0" presId="urn:microsoft.com/office/officeart/2005/8/layout/default#3"/>
    <dgm:cxn modelId="{616BC6CD-3694-A046-979A-35C2CF23D527}" type="presOf" srcId="{8CF0D535-1F7B-B64B-B424-AF4F0B2C4762}" destId="{C3D8A82A-B2FD-CF40-9B3C-978CAE9530B8}" srcOrd="0" destOrd="0" presId="urn:microsoft.com/office/officeart/2005/8/layout/default#3"/>
    <dgm:cxn modelId="{B02ADB17-6CE8-3747-9F4C-BC54B801B7C9}" type="presOf" srcId="{DC5B8E63-0BF3-824A-865A-9383F462BC92}" destId="{7D50A5D4-3B69-4948-962B-0FF042150583}" srcOrd="0" destOrd="0" presId="urn:microsoft.com/office/officeart/2005/8/layout/default#3"/>
    <dgm:cxn modelId="{5E6F21B8-697E-AA48-AD5A-9EA87223EE46}" srcId="{27CACC07-FDA5-464C-AA5D-42B151BDA1BC}" destId="{2C83F900-44DC-294A-9C14-BFFC900992BD}" srcOrd="5" destOrd="0" parTransId="{2354C357-FB50-9849-9C29-D720D44B2415}" sibTransId="{F6F7A940-BC67-FE45-901D-389C7B08804A}"/>
    <dgm:cxn modelId="{CC3A3F2E-7580-0143-8401-3D2C5586D7B6}" type="presOf" srcId="{E045AFE2-CE85-CF46-A1AC-19737B70AAE8}" destId="{335948FF-2DB2-4546-9C90-B66DB9016E03}" srcOrd="0" destOrd="0" presId="urn:microsoft.com/office/officeart/2005/8/layout/default#3"/>
    <dgm:cxn modelId="{2601C0C2-D9CC-454C-980A-FD5F44BADF17}" type="presOf" srcId="{86C084D6-5FD9-5A44-81A9-C3E36EE7B955}" destId="{12E18BFA-1E3C-C245-9563-08F978DA71FC}" srcOrd="0" destOrd="0" presId="urn:microsoft.com/office/officeart/2005/8/layout/default#3"/>
    <dgm:cxn modelId="{F5899466-482D-7746-B6AE-FA19B59DD0EE}" srcId="{27CACC07-FDA5-464C-AA5D-42B151BDA1BC}" destId="{1CA3CA4A-F848-9347-BFC9-00108FD132F0}" srcOrd="4" destOrd="0" parTransId="{27B96F82-3831-2144-9A69-3504D6B4431C}" sibTransId="{9C59EB7C-0CF8-E642-8D70-C60AE0B8F888}"/>
    <dgm:cxn modelId="{DFDD5DA8-B83B-DB4F-B0C7-A5CFCFD03643}" srcId="{27CACC07-FDA5-464C-AA5D-42B151BDA1BC}" destId="{E045AFE2-CE85-CF46-A1AC-19737B70AAE8}" srcOrd="2" destOrd="0" parTransId="{51837687-1473-C44A-857A-A9380B4C3747}" sibTransId="{BD7C62D5-B7DB-3049-B571-31FA8F88F191}"/>
    <dgm:cxn modelId="{5C4994AA-534C-6C47-8EE1-4E1E9AC76A4F}" type="presOf" srcId="{27CACC07-FDA5-464C-AA5D-42B151BDA1BC}" destId="{461D5328-27C5-7F4D-BCC9-08DFAA780EBA}" srcOrd="0" destOrd="0" presId="urn:microsoft.com/office/officeart/2005/8/layout/default#3"/>
    <dgm:cxn modelId="{7C71E226-F2A3-3A44-B34A-C4207FC0EA97}" srcId="{27CACC07-FDA5-464C-AA5D-42B151BDA1BC}" destId="{8CF0D535-1F7B-B64B-B424-AF4F0B2C4762}" srcOrd="1" destOrd="0" parTransId="{B698EFAE-6E84-BC49-85E3-AD1C900E7978}" sibTransId="{3680FFC8-2155-9347-915E-B673979BEB06}"/>
    <dgm:cxn modelId="{D2A12CD4-76D3-584C-B507-4C7C1209359D}" type="presParOf" srcId="{461D5328-27C5-7F4D-BCC9-08DFAA780EBA}" destId="{12E18BFA-1E3C-C245-9563-08F978DA71FC}" srcOrd="0" destOrd="0" presId="urn:microsoft.com/office/officeart/2005/8/layout/default#3"/>
    <dgm:cxn modelId="{768E1EC5-E3BA-334D-B234-7A4361607FB0}" type="presParOf" srcId="{461D5328-27C5-7F4D-BCC9-08DFAA780EBA}" destId="{E0BDB351-038C-8F49-BA79-0CFFC7EA33D4}" srcOrd="1" destOrd="0" presId="urn:microsoft.com/office/officeart/2005/8/layout/default#3"/>
    <dgm:cxn modelId="{6FD99291-EB9F-2244-AEA7-31897633D24B}" type="presParOf" srcId="{461D5328-27C5-7F4D-BCC9-08DFAA780EBA}" destId="{C3D8A82A-B2FD-CF40-9B3C-978CAE9530B8}" srcOrd="2" destOrd="0" presId="urn:microsoft.com/office/officeart/2005/8/layout/default#3"/>
    <dgm:cxn modelId="{9A5045E6-65D0-4243-A6A6-BE917486D506}" type="presParOf" srcId="{461D5328-27C5-7F4D-BCC9-08DFAA780EBA}" destId="{C81AB4EA-3B6A-8040-8C04-B8FF62C527F5}" srcOrd="3" destOrd="0" presId="urn:microsoft.com/office/officeart/2005/8/layout/default#3"/>
    <dgm:cxn modelId="{DE919731-16D5-6C47-9C97-44EF051ED487}" type="presParOf" srcId="{461D5328-27C5-7F4D-BCC9-08DFAA780EBA}" destId="{335948FF-2DB2-4546-9C90-B66DB9016E03}" srcOrd="4" destOrd="0" presId="urn:microsoft.com/office/officeart/2005/8/layout/default#3"/>
    <dgm:cxn modelId="{A709D30E-67C3-1D44-93E3-9BE930E6FC2C}" type="presParOf" srcId="{461D5328-27C5-7F4D-BCC9-08DFAA780EBA}" destId="{34991144-3F67-A242-B7E7-9C544AB02E85}" srcOrd="5" destOrd="0" presId="urn:microsoft.com/office/officeart/2005/8/layout/default#3"/>
    <dgm:cxn modelId="{E192D803-28A8-0943-84B2-E72263B08CCC}" type="presParOf" srcId="{461D5328-27C5-7F4D-BCC9-08DFAA780EBA}" destId="{7D50A5D4-3B69-4948-962B-0FF042150583}" srcOrd="6" destOrd="0" presId="urn:microsoft.com/office/officeart/2005/8/layout/default#3"/>
    <dgm:cxn modelId="{E44D22CF-60E1-804D-A2EE-238FABF0CAEF}" type="presParOf" srcId="{461D5328-27C5-7F4D-BCC9-08DFAA780EBA}" destId="{6384D087-53B1-8A43-8BEF-7574CE52E63F}" srcOrd="7" destOrd="0" presId="urn:microsoft.com/office/officeart/2005/8/layout/default#3"/>
    <dgm:cxn modelId="{1262AB25-4B31-8242-8D10-FA62D5C5E59A}" type="presParOf" srcId="{461D5328-27C5-7F4D-BCC9-08DFAA780EBA}" destId="{7B2C93EF-9FC5-D345-89BA-3DEF295FBA4B}" srcOrd="8" destOrd="0" presId="urn:microsoft.com/office/officeart/2005/8/layout/default#3"/>
    <dgm:cxn modelId="{CCE2F3D6-BEFE-EE46-B0BC-2C9FCF603617}" type="presParOf" srcId="{461D5328-27C5-7F4D-BCC9-08DFAA780EBA}" destId="{7BD4EE60-BF6B-224E-A268-FFE4C35B9776}" srcOrd="9" destOrd="0" presId="urn:microsoft.com/office/officeart/2005/8/layout/default#3"/>
    <dgm:cxn modelId="{8C4CABEE-0A30-BE4D-B8DB-16DCCE28DCA9}" type="presParOf" srcId="{461D5328-27C5-7F4D-BCC9-08DFAA780EBA}" destId="{334BC802-7D03-4443-8E3A-939CA7A4DBD9}"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8BFA-1E3C-C245-9563-08F978DA71FC}">
      <dsp:nvSpPr>
        <dsp:cNvPr id="0" name=""/>
        <dsp:cNvSpPr/>
      </dsp:nvSpPr>
      <dsp:spPr>
        <a:xfrm>
          <a:off x="0" y="564065"/>
          <a:ext cx="2453738" cy="14722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1</a:t>
          </a:r>
          <a:br>
            <a:rPr lang="en-US" sz="1900" b="1" kern="1200" dirty="0" smtClean="0">
              <a:solidFill>
                <a:schemeClr val="tx1"/>
              </a:solidFill>
            </a:rPr>
          </a:br>
          <a:r>
            <a:rPr lang="en-US" sz="1900" b="1" kern="1200" dirty="0" smtClean="0">
              <a:solidFill>
                <a:schemeClr val="tx1"/>
              </a:solidFill>
            </a:rPr>
            <a:t>To be able to answer What is Vulnerability</a:t>
          </a:r>
          <a:endParaRPr lang="en-US" sz="1900" b="1" kern="1200" dirty="0">
            <a:solidFill>
              <a:schemeClr val="tx1"/>
            </a:solidFill>
          </a:endParaRPr>
        </a:p>
      </dsp:txBody>
      <dsp:txXfrm>
        <a:off x="0" y="564065"/>
        <a:ext cx="2453738" cy="1472243"/>
      </dsp:txXfrm>
    </dsp:sp>
    <dsp:sp modelId="{C3D8A82A-B2FD-CF40-9B3C-978CAE9530B8}">
      <dsp:nvSpPr>
        <dsp:cNvPr id="0" name=""/>
        <dsp:cNvSpPr/>
      </dsp:nvSpPr>
      <dsp:spPr>
        <a:xfrm>
          <a:off x="2699112" y="564065"/>
          <a:ext cx="2453738" cy="147224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2</a:t>
          </a:r>
          <a:br>
            <a:rPr lang="en-US" sz="1900" b="1" kern="1200" dirty="0" smtClean="0">
              <a:solidFill>
                <a:schemeClr val="tx1"/>
              </a:solidFill>
            </a:rPr>
          </a:br>
          <a:r>
            <a:rPr lang="en-US" sz="1900" b="1" kern="1200" dirty="0" smtClean="0">
              <a:solidFill>
                <a:schemeClr val="tx1"/>
              </a:solidFill>
            </a:rPr>
            <a:t>To be able to answer What is Vulnerability Mapping</a:t>
          </a:r>
          <a:endParaRPr lang="en-US" sz="1900" b="1" kern="1200" dirty="0">
            <a:solidFill>
              <a:schemeClr val="tx1"/>
            </a:solidFill>
          </a:endParaRPr>
        </a:p>
      </dsp:txBody>
      <dsp:txXfrm>
        <a:off x="2699112" y="564065"/>
        <a:ext cx="2453738" cy="1472243"/>
      </dsp:txXfrm>
    </dsp:sp>
    <dsp:sp modelId="{335948FF-2DB2-4546-9C90-B66DB9016E03}">
      <dsp:nvSpPr>
        <dsp:cNvPr id="0" name=""/>
        <dsp:cNvSpPr/>
      </dsp:nvSpPr>
      <dsp:spPr>
        <a:xfrm>
          <a:off x="5398225" y="564065"/>
          <a:ext cx="2453738" cy="14722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3</a:t>
          </a:r>
          <a:br>
            <a:rPr lang="en-US" sz="1900" b="1" kern="1200" dirty="0" smtClean="0">
              <a:solidFill>
                <a:schemeClr val="tx1"/>
              </a:solidFill>
            </a:rPr>
          </a:br>
          <a:r>
            <a:rPr lang="en-US" sz="1900" b="1" kern="1200" dirty="0" smtClean="0">
              <a:solidFill>
                <a:schemeClr val="tx1"/>
              </a:solidFill>
            </a:rPr>
            <a:t>To list the personnel involved in &amp; Process of Vulnerability Mapping</a:t>
          </a:r>
          <a:endParaRPr lang="en-US" sz="1900" b="1" kern="1200" dirty="0">
            <a:solidFill>
              <a:schemeClr val="tx1"/>
            </a:solidFill>
          </a:endParaRPr>
        </a:p>
      </dsp:txBody>
      <dsp:txXfrm>
        <a:off x="5398225" y="564065"/>
        <a:ext cx="2453738" cy="1472243"/>
      </dsp:txXfrm>
    </dsp:sp>
    <dsp:sp modelId="{7D50A5D4-3B69-4948-962B-0FF042150583}">
      <dsp:nvSpPr>
        <dsp:cNvPr id="0" name=""/>
        <dsp:cNvSpPr/>
      </dsp:nvSpPr>
      <dsp:spPr>
        <a:xfrm>
          <a:off x="0" y="2281682"/>
          <a:ext cx="2453738" cy="14722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4</a:t>
          </a:r>
          <a:br>
            <a:rPr lang="en-US" sz="1900" b="1" kern="1200" dirty="0" smtClean="0">
              <a:solidFill>
                <a:schemeClr val="tx1"/>
              </a:solidFill>
            </a:rPr>
          </a:br>
          <a:r>
            <a:rPr lang="en-US" sz="1900" b="1" kern="1200" dirty="0" smtClean="0">
              <a:solidFill>
                <a:schemeClr val="tx1"/>
              </a:solidFill>
            </a:rPr>
            <a:t>To list the Information requisite for Vulnerability Mapping</a:t>
          </a:r>
          <a:endParaRPr lang="en-US" sz="1900" b="1" kern="1200" dirty="0">
            <a:solidFill>
              <a:schemeClr val="tx1"/>
            </a:solidFill>
          </a:endParaRPr>
        </a:p>
      </dsp:txBody>
      <dsp:txXfrm>
        <a:off x="0" y="2281682"/>
        <a:ext cx="2453738" cy="1472243"/>
      </dsp:txXfrm>
    </dsp:sp>
    <dsp:sp modelId="{7B2C93EF-9FC5-D345-89BA-3DEF295FBA4B}">
      <dsp:nvSpPr>
        <dsp:cNvPr id="0" name=""/>
        <dsp:cNvSpPr/>
      </dsp:nvSpPr>
      <dsp:spPr>
        <a:xfrm>
          <a:off x="2699112" y="2281682"/>
          <a:ext cx="2453738" cy="14722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5</a:t>
          </a:r>
          <a:br>
            <a:rPr lang="en-US" sz="1900" b="1" kern="1200" dirty="0" smtClean="0">
              <a:solidFill>
                <a:schemeClr val="tx1"/>
              </a:solidFill>
            </a:rPr>
          </a:br>
          <a:r>
            <a:rPr lang="en-US" sz="1900" b="1" kern="1200" dirty="0" smtClean="0">
              <a:solidFill>
                <a:schemeClr val="tx1"/>
              </a:solidFill>
            </a:rPr>
            <a:t>To list criteria for identifying Critical Polling Stations</a:t>
          </a:r>
          <a:endParaRPr lang="en-US" sz="1900" b="1" kern="1200" dirty="0">
            <a:solidFill>
              <a:schemeClr val="tx1"/>
            </a:solidFill>
          </a:endParaRPr>
        </a:p>
      </dsp:txBody>
      <dsp:txXfrm>
        <a:off x="2699112" y="2281682"/>
        <a:ext cx="2453738" cy="1472243"/>
      </dsp:txXfrm>
    </dsp:sp>
    <dsp:sp modelId="{334BC802-7D03-4443-8E3A-939CA7A4DBD9}">
      <dsp:nvSpPr>
        <dsp:cNvPr id="0" name=""/>
        <dsp:cNvSpPr/>
      </dsp:nvSpPr>
      <dsp:spPr>
        <a:xfrm>
          <a:off x="5398225" y="2281682"/>
          <a:ext cx="2453738" cy="14722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chemeClr val="tx1"/>
              </a:solidFill>
            </a:rPr>
            <a:t>6</a:t>
          </a:r>
          <a:br>
            <a:rPr lang="en-US" sz="1900" b="1" kern="1200" dirty="0" smtClean="0">
              <a:solidFill>
                <a:schemeClr val="tx1"/>
              </a:solidFill>
            </a:rPr>
          </a:br>
          <a:r>
            <a:rPr lang="en-US" sz="1900" b="1" kern="1200" dirty="0" smtClean="0">
              <a:solidFill>
                <a:schemeClr val="tx1"/>
              </a:solidFill>
            </a:rPr>
            <a:t>To list steps of Response Protocol at Critical Polling Stations</a:t>
          </a:r>
          <a:endParaRPr lang="en-US" sz="1900" b="1" kern="1200" dirty="0">
            <a:solidFill>
              <a:schemeClr val="tx1"/>
            </a:solidFill>
          </a:endParaRPr>
        </a:p>
      </dsp:txBody>
      <dsp:txXfrm>
        <a:off x="5398225" y="2281682"/>
        <a:ext cx="2453738" cy="1472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D8BAA-4AAF-0A4E-81D6-ADAC73601870}">
      <dsp:nvSpPr>
        <dsp:cNvPr id="0" name=""/>
        <dsp:cNvSpPr/>
      </dsp:nvSpPr>
      <dsp:spPr>
        <a:xfrm>
          <a:off x="2863622" y="2584923"/>
          <a:ext cx="2672205" cy="2169914"/>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kern="1200" dirty="0" smtClean="0">
              <a:solidFill>
                <a:srgbClr val="000000"/>
              </a:solidFill>
            </a:rPr>
            <a:t>Vulnerability</a:t>
          </a:r>
          <a:r>
            <a:rPr lang="en-US" sz="2700" kern="1200" dirty="0" smtClean="0">
              <a:solidFill>
                <a:srgbClr val="000000"/>
              </a:solidFill>
            </a:rPr>
            <a:t> as defined by ECI</a:t>
          </a:r>
          <a:endParaRPr lang="en-US" sz="2700" kern="1200" dirty="0">
            <a:solidFill>
              <a:srgbClr val="000000"/>
            </a:solidFill>
          </a:endParaRPr>
        </a:p>
      </dsp:txBody>
      <dsp:txXfrm>
        <a:off x="3254957" y="2902700"/>
        <a:ext cx="1889535" cy="1534360"/>
      </dsp:txXfrm>
    </dsp:sp>
    <dsp:sp modelId="{38489484-B692-E742-9669-671B12D6B3EA}">
      <dsp:nvSpPr>
        <dsp:cNvPr id="0" name=""/>
        <dsp:cNvSpPr/>
      </dsp:nvSpPr>
      <dsp:spPr>
        <a:xfrm rot="13365848">
          <a:off x="1293657" y="1847474"/>
          <a:ext cx="2170846" cy="618425"/>
        </a:xfrm>
        <a:prstGeom prst="lef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28EBDC-98BF-5941-8584-DEC6D05C0545}">
      <dsp:nvSpPr>
        <dsp:cNvPr id="0" name=""/>
        <dsp:cNvSpPr/>
      </dsp:nvSpPr>
      <dsp:spPr>
        <a:xfrm>
          <a:off x="384074" y="671831"/>
          <a:ext cx="2401119" cy="164913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susceptibility of any voter or section of voters, whether or not living in a geographically identifiable area,</a:t>
          </a:r>
          <a:endParaRPr lang="en-US" sz="1700" kern="1200" dirty="0">
            <a:solidFill>
              <a:srgbClr val="000000"/>
            </a:solidFill>
          </a:endParaRPr>
        </a:p>
      </dsp:txBody>
      <dsp:txXfrm>
        <a:off x="432375" y="720132"/>
        <a:ext cx="2304517" cy="1552532"/>
      </dsp:txXfrm>
    </dsp:sp>
    <dsp:sp modelId="{21667022-4580-CE4C-BA98-E16C05295365}">
      <dsp:nvSpPr>
        <dsp:cNvPr id="0" name=""/>
        <dsp:cNvSpPr/>
      </dsp:nvSpPr>
      <dsp:spPr>
        <a:xfrm rot="16200000">
          <a:off x="3368577" y="1347815"/>
          <a:ext cx="1662296" cy="618425"/>
        </a:xfrm>
        <a:prstGeom prst="leftArrow">
          <a:avLst>
            <a:gd name="adj1" fmla="val 60000"/>
            <a:gd name="adj2" fmla="val 5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ED6D475-F0B2-CB43-996C-A14243C0AF2A}">
      <dsp:nvSpPr>
        <dsp:cNvPr id="0" name=""/>
        <dsp:cNvSpPr/>
      </dsp:nvSpPr>
      <dsp:spPr>
        <a:xfrm>
          <a:off x="3169016" y="1312"/>
          <a:ext cx="2061418" cy="1649134"/>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solidFill>
                <a:srgbClr val="000000"/>
              </a:solidFill>
            </a:rPr>
            <a:t>to be fully prevented from or influenced upon in relation to the exercise of his right to vote in a free and fair manner,</a:t>
          </a:r>
          <a:endParaRPr lang="en-US" sz="1700" kern="1200" dirty="0">
            <a:solidFill>
              <a:srgbClr val="000000"/>
            </a:solidFill>
          </a:endParaRPr>
        </a:p>
      </dsp:txBody>
      <dsp:txXfrm>
        <a:off x="3217317" y="49613"/>
        <a:ext cx="1964816" cy="1552532"/>
      </dsp:txXfrm>
    </dsp:sp>
    <dsp:sp modelId="{DD964E48-0EB7-7743-BB32-4316B1F92A11}">
      <dsp:nvSpPr>
        <dsp:cNvPr id="0" name=""/>
        <dsp:cNvSpPr/>
      </dsp:nvSpPr>
      <dsp:spPr>
        <a:xfrm rot="19386456">
          <a:off x="5069311" y="1926399"/>
          <a:ext cx="2082416" cy="618425"/>
        </a:xfrm>
        <a:prstGeom prst="leftArrow">
          <a:avLst>
            <a:gd name="adj1" fmla="val 60000"/>
            <a:gd name="adj2" fmla="val 5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5BA7E41-902D-564B-A4D1-4537A138FE6F}">
      <dsp:nvSpPr>
        <dsp:cNvPr id="0" name=""/>
        <dsp:cNvSpPr/>
      </dsp:nvSpPr>
      <dsp:spPr>
        <a:xfrm>
          <a:off x="5912531" y="785992"/>
          <a:ext cx="2061418" cy="1649134"/>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smtClean="0">
              <a:solidFill>
                <a:srgbClr val="000000"/>
              </a:solidFill>
            </a:rPr>
            <a:t>through intimidation or use of undue influence or force of any kind on him/her. </a:t>
          </a:r>
          <a:endParaRPr lang="en-US" sz="1700" kern="1200">
            <a:solidFill>
              <a:srgbClr val="000000"/>
            </a:solidFill>
          </a:endParaRPr>
        </a:p>
      </dsp:txBody>
      <dsp:txXfrm>
        <a:off x="5960832" y="834293"/>
        <a:ext cx="1964816" cy="1552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10E55-C853-2048-939A-1B8F29A83510}">
      <dsp:nvSpPr>
        <dsp:cNvPr id="0" name=""/>
        <dsp:cNvSpPr/>
      </dsp:nvSpPr>
      <dsp:spPr>
        <a:xfrm>
          <a:off x="1512371" y="0"/>
          <a:ext cx="4525963" cy="4525963"/>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1A6A6C-07A2-A544-A5F0-ABAC484FECA8}">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rgbClr val="000000"/>
              </a:solidFill>
            </a:rPr>
            <a:t>To clearly identify vulnerable voters/sections of voters </a:t>
          </a:r>
          <a:endParaRPr lang="en-US" sz="1900" b="1" kern="1200" dirty="0">
            <a:solidFill>
              <a:srgbClr val="000000"/>
            </a:solidFill>
          </a:endParaRPr>
        </a:p>
      </dsp:txBody>
      <dsp:txXfrm>
        <a:off x="3827652" y="507327"/>
        <a:ext cx="2837275" cy="966780"/>
      </dsp:txXfrm>
    </dsp:sp>
    <dsp:sp modelId="{77544A14-4B03-9044-A649-B35B3C291338}">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rgbClr val="000000"/>
              </a:solidFill>
            </a:rPr>
            <a:t>To identify the persons/ factors causing such vulnerability and </a:t>
          </a:r>
          <a:endParaRPr lang="en-US" sz="1900" b="1" kern="1200" dirty="0">
            <a:solidFill>
              <a:srgbClr val="000000"/>
            </a:solidFill>
          </a:endParaRPr>
        </a:p>
      </dsp:txBody>
      <dsp:txXfrm>
        <a:off x="3827652" y="1712630"/>
        <a:ext cx="2837275" cy="966780"/>
      </dsp:txXfrm>
    </dsp:sp>
    <dsp:sp modelId="{589F2399-421D-274F-B0D4-32E3AC1CCA62}">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b="1" kern="1200" dirty="0" smtClean="0">
              <a:solidFill>
                <a:srgbClr val="000000"/>
              </a:solidFill>
            </a:rPr>
            <a:t>To plan and take adequate corrective action well in advance.</a:t>
          </a:r>
          <a:endParaRPr lang="en-US" sz="1900" b="1" kern="1200" dirty="0">
            <a:solidFill>
              <a:srgbClr val="000000"/>
            </a:solidFill>
          </a:endParaRPr>
        </a:p>
      </dsp:txBody>
      <dsp:txXfrm>
        <a:off x="3827652" y="2917932"/>
        <a:ext cx="2837275" cy="966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AB076-CD26-1D49-8288-921D05BBBE20}">
      <dsp:nvSpPr>
        <dsp:cNvPr id="0" name=""/>
        <dsp:cNvSpPr/>
      </dsp:nvSpPr>
      <dsp:spPr>
        <a:xfrm>
          <a:off x="421364" y="0"/>
          <a:ext cx="8160209" cy="5100131"/>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9C5904-544B-694B-BF99-F3F042506747}">
      <dsp:nvSpPr>
        <dsp:cNvPr id="0" name=""/>
        <dsp:cNvSpPr/>
      </dsp:nvSpPr>
      <dsp:spPr>
        <a:xfrm>
          <a:off x="1225144" y="3792457"/>
          <a:ext cx="187684" cy="187684"/>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75D345-D6D4-4E41-B7C5-E639E8957561}">
      <dsp:nvSpPr>
        <dsp:cNvPr id="0" name=""/>
        <dsp:cNvSpPr/>
      </dsp:nvSpPr>
      <dsp:spPr>
        <a:xfrm>
          <a:off x="0" y="2644671"/>
          <a:ext cx="1433480" cy="1213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450" tIns="0" rIns="0" bIns="0" numCol="1" spcCol="1270" anchor="t" anchorCtr="0">
          <a:noAutofit/>
        </a:bodyPr>
        <a:lstStyle/>
        <a:p>
          <a:pPr lvl="0" algn="l" defTabSz="889000">
            <a:lnSpc>
              <a:spcPct val="90000"/>
            </a:lnSpc>
            <a:spcBef>
              <a:spcPct val="0"/>
            </a:spcBef>
            <a:spcAft>
              <a:spcPct val="35000"/>
            </a:spcAft>
          </a:pPr>
          <a:r>
            <a:rPr lang="en-US" sz="2000" kern="1200" dirty="0" smtClean="0"/>
            <a:t>Sector Officers collect requisite information</a:t>
          </a:r>
          <a:endParaRPr lang="en-US" sz="2000" kern="1200" dirty="0"/>
        </a:p>
      </dsp:txBody>
      <dsp:txXfrm>
        <a:off x="0" y="2644671"/>
        <a:ext cx="1433480" cy="1213831"/>
      </dsp:txXfrm>
    </dsp:sp>
    <dsp:sp modelId="{E3525E95-806C-9B42-A5B6-BC06870C9BD9}">
      <dsp:nvSpPr>
        <dsp:cNvPr id="0" name=""/>
        <dsp:cNvSpPr/>
      </dsp:nvSpPr>
      <dsp:spPr>
        <a:xfrm>
          <a:off x="2241090" y="2816292"/>
          <a:ext cx="293767" cy="293767"/>
        </a:xfrm>
        <a:prstGeom prst="ellipse">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BA2A06-F44B-1C4A-883C-92A3A7595D18}">
      <dsp:nvSpPr>
        <dsp:cNvPr id="0" name=""/>
        <dsp:cNvSpPr/>
      </dsp:nvSpPr>
      <dsp:spPr>
        <a:xfrm>
          <a:off x="1998718" y="3163066"/>
          <a:ext cx="1732337" cy="131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61" tIns="0" rIns="0" bIns="0" numCol="1" spcCol="1270" anchor="t" anchorCtr="0">
          <a:noAutofit/>
        </a:bodyPr>
        <a:lstStyle/>
        <a:p>
          <a:pPr lvl="0" algn="l" defTabSz="889000">
            <a:lnSpc>
              <a:spcPct val="90000"/>
            </a:lnSpc>
            <a:spcBef>
              <a:spcPct val="0"/>
            </a:spcBef>
            <a:spcAft>
              <a:spcPct val="35000"/>
            </a:spcAft>
          </a:pPr>
          <a:r>
            <a:rPr lang="en-US" sz="2000" kern="1200" dirty="0" smtClean="0"/>
            <a:t>Local SHO/BDO consulted before finalizing</a:t>
          </a:r>
          <a:endParaRPr lang="en-US" sz="2000" kern="1200" dirty="0"/>
        </a:p>
      </dsp:txBody>
      <dsp:txXfrm>
        <a:off x="1998718" y="3163066"/>
        <a:ext cx="1732337" cy="1317689"/>
      </dsp:txXfrm>
    </dsp:sp>
    <dsp:sp modelId="{63A90F16-8E52-C74E-AC86-FF405DEC797C}">
      <dsp:nvSpPr>
        <dsp:cNvPr id="0" name=""/>
        <dsp:cNvSpPr/>
      </dsp:nvSpPr>
      <dsp:spPr>
        <a:xfrm>
          <a:off x="3546724" y="2038012"/>
          <a:ext cx="391690" cy="391690"/>
        </a:xfrm>
        <a:prstGeom prst="ellipse">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7A1CF9-9593-EF4A-81FF-FF61E55BF520}">
      <dsp:nvSpPr>
        <dsp:cNvPr id="0" name=""/>
        <dsp:cNvSpPr/>
      </dsp:nvSpPr>
      <dsp:spPr>
        <a:xfrm>
          <a:off x="2848959" y="1220643"/>
          <a:ext cx="1574920" cy="106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548" tIns="0" rIns="0" bIns="0" numCol="1" spcCol="1270" anchor="t" anchorCtr="0">
          <a:noAutofit/>
        </a:bodyPr>
        <a:lstStyle/>
        <a:p>
          <a:pPr lvl="0" algn="l" defTabSz="889000">
            <a:lnSpc>
              <a:spcPct val="90000"/>
            </a:lnSpc>
            <a:spcBef>
              <a:spcPct val="0"/>
            </a:spcBef>
            <a:spcAft>
              <a:spcPct val="35000"/>
            </a:spcAft>
          </a:pPr>
          <a:r>
            <a:rPr lang="en-US" sz="2000" kern="1200" dirty="0" smtClean="0"/>
            <a:t>SOs submit information to RO</a:t>
          </a:r>
          <a:endParaRPr lang="en-US" sz="2000" kern="1200" dirty="0"/>
        </a:p>
      </dsp:txBody>
      <dsp:txXfrm>
        <a:off x="2848959" y="1220643"/>
        <a:ext cx="1574920" cy="1066798"/>
      </dsp:txXfrm>
    </dsp:sp>
    <dsp:sp modelId="{B281C161-0948-5446-949E-B08799E5F97F}">
      <dsp:nvSpPr>
        <dsp:cNvPr id="0" name=""/>
        <dsp:cNvSpPr/>
      </dsp:nvSpPr>
      <dsp:spPr>
        <a:xfrm>
          <a:off x="5064523" y="1430076"/>
          <a:ext cx="505932" cy="505932"/>
        </a:xfrm>
        <a:prstGeom prst="ellipse">
          <a:avLst/>
        </a:prstGeom>
        <a:gradFill rotWithShape="0">
          <a:gsLst>
            <a:gs pos="0">
              <a:schemeClr val="accent2">
                <a:hueOff val="3511139"/>
                <a:satOff val="-4379"/>
                <a:lumOff val="1030"/>
                <a:alphaOff val="0"/>
                <a:tint val="100000"/>
                <a:shade val="100000"/>
                <a:satMod val="130000"/>
              </a:schemeClr>
            </a:gs>
            <a:gs pos="100000">
              <a:schemeClr val="accent2">
                <a:hueOff val="3511139"/>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EF7E3DB-CFD5-3D4A-9E27-2183D1448E86}">
      <dsp:nvSpPr>
        <dsp:cNvPr id="0" name=""/>
        <dsp:cNvSpPr/>
      </dsp:nvSpPr>
      <dsp:spPr>
        <a:xfrm>
          <a:off x="4522024" y="1991435"/>
          <a:ext cx="1945606" cy="2150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083" tIns="0" rIns="0" bIns="0" numCol="1" spcCol="1270" anchor="t" anchorCtr="0">
          <a:noAutofit/>
        </a:bodyPr>
        <a:lstStyle/>
        <a:p>
          <a:pPr lvl="0" algn="l" defTabSz="889000">
            <a:lnSpc>
              <a:spcPct val="90000"/>
            </a:lnSpc>
            <a:spcBef>
              <a:spcPct val="0"/>
            </a:spcBef>
            <a:spcAft>
              <a:spcPct val="35000"/>
            </a:spcAft>
          </a:pPr>
          <a:r>
            <a:rPr lang="en-US" sz="2000" kern="1200" dirty="0" smtClean="0"/>
            <a:t>RO compiles information for entire constituency, polling stations wise</a:t>
          </a:r>
        </a:p>
      </dsp:txBody>
      <dsp:txXfrm>
        <a:off x="4522024" y="1991435"/>
        <a:ext cx="1945606" cy="2150715"/>
      </dsp:txXfrm>
    </dsp:sp>
    <dsp:sp modelId="{439843EB-1A26-AE46-996F-8FBE4C158F37}">
      <dsp:nvSpPr>
        <dsp:cNvPr id="0" name=""/>
        <dsp:cNvSpPr/>
      </dsp:nvSpPr>
      <dsp:spPr>
        <a:xfrm>
          <a:off x="6627203" y="1024106"/>
          <a:ext cx="644656" cy="644656"/>
        </a:xfrm>
        <a:prstGeom prst="ellipse">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7038026-A07F-224A-AEE3-AA2C758C3B38}">
      <dsp:nvSpPr>
        <dsp:cNvPr id="0" name=""/>
        <dsp:cNvSpPr/>
      </dsp:nvSpPr>
      <dsp:spPr>
        <a:xfrm>
          <a:off x="6553198" y="1773792"/>
          <a:ext cx="2428984" cy="230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590" tIns="0" rIns="0" bIns="0" numCol="1" spcCol="1270" anchor="t" anchorCtr="0">
          <a:noAutofit/>
        </a:bodyPr>
        <a:lstStyle/>
        <a:p>
          <a:pPr lvl="0" algn="l" defTabSz="889000">
            <a:lnSpc>
              <a:spcPct val="90000"/>
            </a:lnSpc>
            <a:spcBef>
              <a:spcPct val="0"/>
            </a:spcBef>
            <a:spcAft>
              <a:spcPct val="35000"/>
            </a:spcAft>
          </a:pPr>
          <a:r>
            <a:rPr lang="en-US" sz="2000" kern="1200" dirty="0" smtClean="0"/>
            <a:t>DEO &amp; SP finalize the Vulnerability mapping report and develop &amp; initiate preventive measure</a:t>
          </a:r>
          <a:endParaRPr lang="en-US" sz="2000" kern="1200" dirty="0"/>
        </a:p>
      </dsp:txBody>
      <dsp:txXfrm>
        <a:off x="6553198" y="1773792"/>
        <a:ext cx="2428984" cy="2301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F5C3F-A46D-B64B-8009-D824E46320B0}">
      <dsp:nvSpPr>
        <dsp:cNvPr id="0" name=""/>
        <dsp:cNvSpPr/>
      </dsp:nvSpPr>
      <dsp:spPr>
        <a:xfrm>
          <a:off x="686198" y="2365"/>
          <a:ext cx="2467049" cy="148022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Polling stations where more than 75% of votes recorded for one candidate</a:t>
          </a:r>
          <a:endParaRPr lang="en-US" sz="1900" kern="1200" dirty="0">
            <a:solidFill>
              <a:srgbClr val="000000"/>
            </a:solidFill>
          </a:endParaRPr>
        </a:p>
      </dsp:txBody>
      <dsp:txXfrm>
        <a:off x="686198" y="2365"/>
        <a:ext cx="2467049" cy="1480229"/>
      </dsp:txXfrm>
    </dsp:sp>
    <dsp:sp modelId="{ABA0B1B1-F72C-184E-BBFB-5958A275C1B7}">
      <dsp:nvSpPr>
        <dsp:cNvPr id="0" name=""/>
        <dsp:cNvSpPr/>
      </dsp:nvSpPr>
      <dsp:spPr>
        <a:xfrm>
          <a:off x="3399952" y="2365"/>
          <a:ext cx="2467049" cy="1480229"/>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Polling station that went for re-poll during last election due to reported electoral malpractices</a:t>
          </a:r>
          <a:endParaRPr lang="en-US" sz="1900" kern="1200" dirty="0">
            <a:solidFill>
              <a:srgbClr val="000000"/>
            </a:solidFill>
          </a:endParaRPr>
        </a:p>
      </dsp:txBody>
      <dsp:txXfrm>
        <a:off x="3399952" y="2365"/>
        <a:ext cx="2467049" cy="1480229"/>
      </dsp:txXfrm>
    </dsp:sp>
    <dsp:sp modelId="{D1F4DDB0-5209-C649-A773-BCD2BC40EFF2}">
      <dsp:nvSpPr>
        <dsp:cNvPr id="0" name=""/>
        <dsp:cNvSpPr/>
      </dsp:nvSpPr>
      <dsp:spPr>
        <a:xfrm>
          <a:off x="686198" y="1729299"/>
          <a:ext cx="2467049" cy="1480229"/>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Polling stations that witnessed any sort of electoral violence in past election</a:t>
          </a:r>
          <a:endParaRPr lang="en-US" sz="1900" kern="1200" dirty="0">
            <a:solidFill>
              <a:srgbClr val="000000"/>
            </a:solidFill>
          </a:endParaRPr>
        </a:p>
      </dsp:txBody>
      <dsp:txXfrm>
        <a:off x="686198" y="1729299"/>
        <a:ext cx="2467049" cy="1480229"/>
      </dsp:txXfrm>
    </dsp:sp>
    <dsp:sp modelId="{A833C2F9-033F-2C4A-9418-8C3D9DFDD076}">
      <dsp:nvSpPr>
        <dsp:cNvPr id="0" name=""/>
        <dsp:cNvSpPr/>
      </dsp:nvSpPr>
      <dsp:spPr>
        <a:xfrm>
          <a:off x="3399952" y="1729299"/>
          <a:ext cx="2467049" cy="1480229"/>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Polling stations with high numbers of voters with no family linkages</a:t>
          </a:r>
          <a:endParaRPr lang="en-US" sz="1900" kern="1200" dirty="0">
            <a:solidFill>
              <a:srgbClr val="000000"/>
            </a:solidFill>
          </a:endParaRPr>
        </a:p>
      </dsp:txBody>
      <dsp:txXfrm>
        <a:off x="3399952" y="1729299"/>
        <a:ext cx="2467049" cy="1480229"/>
      </dsp:txXfrm>
    </dsp:sp>
    <dsp:sp modelId="{70524993-C4A0-2A41-90CC-99D2F82A66B1}">
      <dsp:nvSpPr>
        <dsp:cNvPr id="0" name=""/>
        <dsp:cNvSpPr/>
      </dsp:nvSpPr>
      <dsp:spPr>
        <a:xfrm>
          <a:off x="2043075" y="3456234"/>
          <a:ext cx="2467049" cy="1480229"/>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000000"/>
              </a:solidFill>
            </a:rPr>
            <a:t>Polling stations with high number of non-EPIC voters</a:t>
          </a:r>
          <a:endParaRPr lang="en-US" sz="1900" kern="1200" dirty="0">
            <a:solidFill>
              <a:srgbClr val="000000"/>
            </a:solidFill>
          </a:endParaRPr>
        </a:p>
      </dsp:txBody>
      <dsp:txXfrm>
        <a:off x="2043075" y="3456234"/>
        <a:ext cx="2467049" cy="14802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9ABAD-BDBB-0645-A105-EDE092FBB01A}">
      <dsp:nvSpPr>
        <dsp:cNvPr id="0" name=""/>
        <dsp:cNvSpPr/>
      </dsp:nvSpPr>
      <dsp:spPr>
        <a:xfrm>
          <a:off x="4927" y="351"/>
          <a:ext cx="9134144" cy="65630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0000"/>
              </a:solidFill>
            </a:rPr>
            <a:t>DEO &amp; SP shall initiate all preventive measures &amp; confidence building measures</a:t>
          </a:r>
          <a:endParaRPr lang="en-US" sz="2000" b="0" kern="1200" dirty="0">
            <a:solidFill>
              <a:srgbClr val="000000"/>
            </a:solidFill>
          </a:endParaRPr>
        </a:p>
      </dsp:txBody>
      <dsp:txXfrm>
        <a:off x="24150" y="19574"/>
        <a:ext cx="9095698" cy="617862"/>
      </dsp:txXfrm>
    </dsp:sp>
    <dsp:sp modelId="{151EF3B4-37BB-9F42-B039-0ED6B5F86E9D}">
      <dsp:nvSpPr>
        <dsp:cNvPr id="0" name=""/>
        <dsp:cNvSpPr/>
      </dsp:nvSpPr>
      <dsp:spPr>
        <a:xfrm>
          <a:off x="13843" y="918192"/>
          <a:ext cx="6857939" cy="102454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rgbClr val="000000"/>
              </a:solidFill>
            </a:rPr>
            <a:t>Tours to vulnerable areas and explain measures put in place for protection</a:t>
          </a:r>
          <a:endParaRPr lang="en-US" sz="2000" b="0" kern="1200" dirty="0">
            <a:solidFill>
              <a:srgbClr val="000000"/>
            </a:solidFill>
          </a:endParaRPr>
        </a:p>
      </dsp:txBody>
      <dsp:txXfrm>
        <a:off x="43851" y="948200"/>
        <a:ext cx="6797923" cy="964524"/>
      </dsp:txXfrm>
    </dsp:sp>
    <dsp:sp modelId="{FC1B6FCF-2034-5847-8603-09CA3923A4E3}">
      <dsp:nvSpPr>
        <dsp:cNvPr id="0" name=""/>
        <dsp:cNvSpPr/>
      </dsp:nvSpPr>
      <dsp:spPr>
        <a:xfrm>
          <a:off x="114195" y="2204265"/>
          <a:ext cx="1613484" cy="30099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solidFill>
                <a:srgbClr val="000000"/>
              </a:solidFill>
            </a:rPr>
            <a:t>DEO &amp; RO shall interact with candidates &amp; political parties to gather feedback</a:t>
          </a:r>
          <a:endParaRPr lang="en-US" sz="1400" b="1" kern="1200" dirty="0">
            <a:solidFill>
              <a:srgbClr val="000000"/>
            </a:solidFill>
          </a:endParaRPr>
        </a:p>
      </dsp:txBody>
      <dsp:txXfrm>
        <a:off x="161452" y="2251522"/>
        <a:ext cx="1518970" cy="2915386"/>
      </dsp:txXfrm>
    </dsp:sp>
    <dsp:sp modelId="{F72E7941-81D9-1B4C-B40C-BEAEC3E0A825}">
      <dsp:nvSpPr>
        <dsp:cNvPr id="0" name=""/>
        <dsp:cNvSpPr/>
      </dsp:nvSpPr>
      <dsp:spPr>
        <a:xfrm>
          <a:off x="1795445" y="2204265"/>
          <a:ext cx="1613484" cy="30099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solidFill>
                <a:srgbClr val="000000"/>
              </a:solidFill>
            </a:rPr>
            <a:t>District Intelligence shall give regular feedback on critical polling areas and incidences to DEO through SP</a:t>
          </a:r>
          <a:endParaRPr lang="en-US" sz="1400" b="1" kern="1200" dirty="0">
            <a:solidFill>
              <a:srgbClr val="000000"/>
            </a:solidFill>
          </a:endParaRPr>
        </a:p>
      </dsp:txBody>
      <dsp:txXfrm>
        <a:off x="1842702" y="2251522"/>
        <a:ext cx="1518970" cy="2915386"/>
      </dsp:txXfrm>
    </dsp:sp>
    <dsp:sp modelId="{5A23EDA7-7569-4847-8966-C98CE3C3E325}">
      <dsp:nvSpPr>
        <dsp:cNvPr id="0" name=""/>
        <dsp:cNvSpPr/>
      </dsp:nvSpPr>
      <dsp:spPr>
        <a:xfrm>
          <a:off x="3476696" y="2204265"/>
          <a:ext cx="1613484" cy="3019532"/>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solidFill>
                <a:srgbClr val="000000"/>
              </a:solidFill>
            </a:rPr>
            <a:t>Observers will be provided list of critical PS and will visit the same &amp; constantly monitor developments</a:t>
          </a:r>
          <a:endParaRPr lang="en-US" sz="1400" b="1" kern="1200" dirty="0">
            <a:solidFill>
              <a:srgbClr val="000000"/>
            </a:solidFill>
          </a:endParaRPr>
        </a:p>
      </dsp:txBody>
      <dsp:txXfrm>
        <a:off x="3523953" y="2251522"/>
        <a:ext cx="1518970" cy="2925018"/>
      </dsp:txXfrm>
    </dsp:sp>
    <dsp:sp modelId="{FB92EB7A-6551-A947-B431-CB527DE40F1D}">
      <dsp:nvSpPr>
        <dsp:cNvPr id="0" name=""/>
        <dsp:cNvSpPr/>
      </dsp:nvSpPr>
      <dsp:spPr>
        <a:xfrm>
          <a:off x="5157946" y="2204265"/>
          <a:ext cx="1613484" cy="300990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solidFill>
                <a:srgbClr val="000000"/>
              </a:solidFill>
            </a:rPr>
            <a:t>Dedicated Police teams/squads in convenient vicinity of clusters of vulnerable pockets</a:t>
          </a:r>
          <a:endParaRPr lang="en-US" sz="1400" b="1" kern="1200" dirty="0">
            <a:solidFill>
              <a:srgbClr val="000000"/>
            </a:solidFill>
          </a:endParaRPr>
        </a:p>
      </dsp:txBody>
      <dsp:txXfrm>
        <a:off x="5205203" y="2251522"/>
        <a:ext cx="1518970" cy="2915386"/>
      </dsp:txXfrm>
    </dsp:sp>
    <dsp:sp modelId="{0D631423-F719-9B4D-B148-9F401A058B31}">
      <dsp:nvSpPr>
        <dsp:cNvPr id="0" name=""/>
        <dsp:cNvSpPr/>
      </dsp:nvSpPr>
      <dsp:spPr>
        <a:xfrm>
          <a:off x="7007713" y="918192"/>
          <a:ext cx="2122443" cy="1175998"/>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smtClean="0">
              <a:solidFill>
                <a:srgbClr val="000000"/>
              </a:solidFill>
            </a:rPr>
            <a:t>DEO &amp; SP finalize joint plan of action to deal with potential threats</a:t>
          </a:r>
          <a:endParaRPr lang="en-US" sz="1700" b="1" kern="1200" dirty="0">
            <a:solidFill>
              <a:srgbClr val="000000"/>
            </a:solidFill>
          </a:endParaRPr>
        </a:p>
      </dsp:txBody>
      <dsp:txXfrm>
        <a:off x="7042157" y="952636"/>
        <a:ext cx="2053555" cy="1107110"/>
      </dsp:txXfrm>
    </dsp:sp>
    <dsp:sp modelId="{54F92E10-7CFE-A44B-8819-E9530E347DCD}">
      <dsp:nvSpPr>
        <dsp:cNvPr id="0" name=""/>
        <dsp:cNvSpPr/>
      </dsp:nvSpPr>
      <dsp:spPr>
        <a:xfrm>
          <a:off x="7011852" y="2355723"/>
          <a:ext cx="2114164" cy="3537114"/>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solidFill>
                <a:srgbClr val="000000"/>
              </a:solidFill>
            </a:rPr>
            <a:t>-Binding trouble mongers under appropriate laws</a:t>
          </a:r>
        </a:p>
        <a:p>
          <a:pPr lvl="0" algn="l" defTabSz="622300">
            <a:lnSpc>
              <a:spcPct val="90000"/>
            </a:lnSpc>
            <a:spcBef>
              <a:spcPct val="0"/>
            </a:spcBef>
            <a:spcAft>
              <a:spcPct val="35000"/>
            </a:spcAft>
          </a:pPr>
          <a:r>
            <a:rPr lang="en-US" sz="1400" b="1" kern="1200" dirty="0" smtClean="0">
              <a:solidFill>
                <a:srgbClr val="000000"/>
              </a:solidFill>
            </a:rPr>
            <a:t>- Preventive detention if required</a:t>
          </a:r>
        </a:p>
        <a:p>
          <a:pPr lvl="0" algn="l" defTabSz="622300">
            <a:lnSpc>
              <a:spcPct val="90000"/>
            </a:lnSpc>
            <a:spcBef>
              <a:spcPct val="0"/>
            </a:spcBef>
            <a:spcAft>
              <a:spcPct val="35000"/>
            </a:spcAft>
          </a:pPr>
          <a:r>
            <a:rPr lang="en-US" sz="1400" b="1" kern="1200" dirty="0" smtClean="0">
              <a:solidFill>
                <a:srgbClr val="000000"/>
              </a:solidFill>
            </a:rPr>
            <a:t>- Forcing appearance in local stations to ensure good </a:t>
          </a:r>
          <a:r>
            <a:rPr lang="en-US" sz="1400" b="1" kern="1200" dirty="0" err="1" smtClean="0">
              <a:solidFill>
                <a:srgbClr val="000000"/>
              </a:solidFill>
            </a:rPr>
            <a:t>behaviour</a:t>
          </a:r>
          <a:endParaRPr lang="en-US" sz="1400" b="1" kern="1200" dirty="0" smtClean="0">
            <a:solidFill>
              <a:srgbClr val="000000"/>
            </a:solidFill>
          </a:endParaRPr>
        </a:p>
        <a:p>
          <a:pPr lvl="0" algn="l" defTabSz="622300">
            <a:lnSpc>
              <a:spcPct val="90000"/>
            </a:lnSpc>
            <a:spcBef>
              <a:spcPct val="0"/>
            </a:spcBef>
            <a:spcAft>
              <a:spcPct val="35000"/>
            </a:spcAft>
          </a:pPr>
          <a:r>
            <a:rPr lang="en-US" sz="1400" b="1" kern="1200" dirty="0" smtClean="0">
              <a:solidFill>
                <a:srgbClr val="000000"/>
              </a:solidFill>
            </a:rPr>
            <a:t>- Placement of Police pickets</a:t>
          </a:r>
        </a:p>
        <a:p>
          <a:pPr lvl="0" algn="l" defTabSz="622300">
            <a:lnSpc>
              <a:spcPct val="90000"/>
            </a:lnSpc>
            <a:spcBef>
              <a:spcPct val="0"/>
            </a:spcBef>
            <a:spcAft>
              <a:spcPct val="35000"/>
            </a:spcAft>
          </a:pPr>
          <a:r>
            <a:rPr lang="en-US" sz="1400" b="1" kern="1200" dirty="0" smtClean="0">
              <a:solidFill>
                <a:srgbClr val="000000"/>
              </a:solidFill>
            </a:rPr>
            <a:t>- Regular visits</a:t>
          </a:r>
        </a:p>
      </dsp:txBody>
      <dsp:txXfrm>
        <a:off x="7073774" y="2417645"/>
        <a:ext cx="1990320" cy="34132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8BFA-1E3C-C245-9563-08F978DA71FC}">
      <dsp:nvSpPr>
        <dsp:cNvPr id="0" name=""/>
        <dsp:cNvSpPr/>
      </dsp:nvSpPr>
      <dsp:spPr>
        <a:xfrm>
          <a:off x="0" y="660065"/>
          <a:ext cx="2635479" cy="158128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1</a:t>
          </a:r>
          <a:br>
            <a:rPr lang="en-US" sz="2000" b="1" kern="1200" dirty="0" smtClean="0">
              <a:solidFill>
                <a:schemeClr val="tx1"/>
              </a:solidFill>
            </a:rPr>
          </a:br>
          <a:r>
            <a:rPr lang="en-US" sz="2000" b="1" kern="1200" dirty="0" smtClean="0">
              <a:solidFill>
                <a:schemeClr val="tx1"/>
              </a:solidFill>
            </a:rPr>
            <a:t>Answer What is Vulnerability</a:t>
          </a:r>
          <a:endParaRPr lang="en-US" sz="2000" b="1" kern="1200" dirty="0">
            <a:solidFill>
              <a:schemeClr val="tx1"/>
            </a:solidFill>
          </a:endParaRPr>
        </a:p>
      </dsp:txBody>
      <dsp:txXfrm>
        <a:off x="0" y="660065"/>
        <a:ext cx="2635479" cy="1581287"/>
      </dsp:txXfrm>
    </dsp:sp>
    <dsp:sp modelId="{C3D8A82A-B2FD-CF40-9B3C-978CAE9530B8}">
      <dsp:nvSpPr>
        <dsp:cNvPr id="0" name=""/>
        <dsp:cNvSpPr/>
      </dsp:nvSpPr>
      <dsp:spPr>
        <a:xfrm>
          <a:off x="2899027" y="660065"/>
          <a:ext cx="2635479" cy="1581287"/>
        </a:xfrm>
        <a:prstGeom prst="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2</a:t>
          </a:r>
          <a:br>
            <a:rPr lang="en-US" sz="2000" b="1" kern="1200" dirty="0" smtClean="0">
              <a:solidFill>
                <a:schemeClr val="tx1"/>
              </a:solidFill>
            </a:rPr>
          </a:br>
          <a:r>
            <a:rPr lang="en-US" sz="2000" b="1" kern="1200" dirty="0" smtClean="0">
              <a:solidFill>
                <a:schemeClr val="tx1"/>
              </a:solidFill>
            </a:rPr>
            <a:t>Answer What is Vulnerability Mapping</a:t>
          </a:r>
          <a:endParaRPr lang="en-US" sz="2000" b="1" kern="1200" dirty="0">
            <a:solidFill>
              <a:schemeClr val="tx1"/>
            </a:solidFill>
          </a:endParaRPr>
        </a:p>
      </dsp:txBody>
      <dsp:txXfrm>
        <a:off x="2899027" y="660065"/>
        <a:ext cx="2635479" cy="1581287"/>
      </dsp:txXfrm>
    </dsp:sp>
    <dsp:sp modelId="{335948FF-2DB2-4546-9C90-B66DB9016E03}">
      <dsp:nvSpPr>
        <dsp:cNvPr id="0" name=""/>
        <dsp:cNvSpPr/>
      </dsp:nvSpPr>
      <dsp:spPr>
        <a:xfrm>
          <a:off x="5798054" y="660065"/>
          <a:ext cx="2635479" cy="1581287"/>
        </a:xfrm>
        <a:prstGeom prst="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3</a:t>
          </a:r>
          <a:br>
            <a:rPr lang="en-US" sz="2000" b="1" kern="1200" dirty="0" smtClean="0">
              <a:solidFill>
                <a:schemeClr val="tx1"/>
              </a:solidFill>
            </a:rPr>
          </a:br>
          <a:r>
            <a:rPr lang="en-US" sz="2000" b="1" kern="1200" dirty="0" smtClean="0">
              <a:solidFill>
                <a:schemeClr val="tx1"/>
              </a:solidFill>
            </a:rPr>
            <a:t>List the personnel involved in &amp; Process of Vulnerability Mapping</a:t>
          </a:r>
          <a:endParaRPr lang="en-US" sz="2000" b="1" kern="1200" dirty="0">
            <a:solidFill>
              <a:schemeClr val="tx1"/>
            </a:solidFill>
          </a:endParaRPr>
        </a:p>
      </dsp:txBody>
      <dsp:txXfrm>
        <a:off x="5798054" y="660065"/>
        <a:ext cx="2635479" cy="1581287"/>
      </dsp:txXfrm>
    </dsp:sp>
    <dsp:sp modelId="{7D50A5D4-3B69-4948-962B-0FF042150583}">
      <dsp:nvSpPr>
        <dsp:cNvPr id="0" name=""/>
        <dsp:cNvSpPr/>
      </dsp:nvSpPr>
      <dsp:spPr>
        <a:xfrm>
          <a:off x="0" y="2504900"/>
          <a:ext cx="2635479" cy="1581287"/>
        </a:xfrm>
        <a:prstGeom prst="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4</a:t>
          </a:r>
          <a:br>
            <a:rPr lang="en-US" sz="2000" b="1" kern="1200" dirty="0" smtClean="0">
              <a:solidFill>
                <a:schemeClr val="tx1"/>
              </a:solidFill>
            </a:rPr>
          </a:br>
          <a:r>
            <a:rPr lang="en-US" sz="2000" b="1" kern="1200" dirty="0" smtClean="0">
              <a:solidFill>
                <a:schemeClr val="tx1"/>
              </a:solidFill>
            </a:rPr>
            <a:t>List the Information requisite for Vulnerability Mapping</a:t>
          </a:r>
          <a:endParaRPr lang="en-US" sz="2000" b="1" kern="1200" dirty="0">
            <a:solidFill>
              <a:schemeClr val="tx1"/>
            </a:solidFill>
          </a:endParaRPr>
        </a:p>
      </dsp:txBody>
      <dsp:txXfrm>
        <a:off x="0" y="2504900"/>
        <a:ext cx="2635479" cy="1581287"/>
      </dsp:txXfrm>
    </dsp:sp>
    <dsp:sp modelId="{7B2C93EF-9FC5-D345-89BA-3DEF295FBA4B}">
      <dsp:nvSpPr>
        <dsp:cNvPr id="0" name=""/>
        <dsp:cNvSpPr/>
      </dsp:nvSpPr>
      <dsp:spPr>
        <a:xfrm>
          <a:off x="2899027" y="2504900"/>
          <a:ext cx="2635479" cy="1581287"/>
        </a:xfrm>
        <a:prstGeom prst="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rPr>
            <a:t>5</a:t>
          </a:r>
          <a:br>
            <a:rPr lang="en-US" sz="2000" b="1" kern="1200" dirty="0" smtClean="0">
              <a:solidFill>
                <a:schemeClr val="tx1"/>
              </a:solidFill>
            </a:rPr>
          </a:br>
          <a:r>
            <a:rPr lang="en-US" sz="2000" b="1" kern="1200" dirty="0" smtClean="0">
              <a:solidFill>
                <a:schemeClr val="tx1"/>
              </a:solidFill>
            </a:rPr>
            <a:t>List criteria for identifying Critical Polling Stations</a:t>
          </a:r>
          <a:endParaRPr lang="en-US" sz="2000" b="1" kern="1200" dirty="0">
            <a:solidFill>
              <a:schemeClr val="tx1"/>
            </a:solidFill>
          </a:endParaRPr>
        </a:p>
      </dsp:txBody>
      <dsp:txXfrm>
        <a:off x="2899027" y="2504900"/>
        <a:ext cx="2635479" cy="1581287"/>
      </dsp:txXfrm>
    </dsp:sp>
    <dsp:sp modelId="{334BC802-7D03-4443-8E3A-939CA7A4DBD9}">
      <dsp:nvSpPr>
        <dsp:cNvPr id="0" name=""/>
        <dsp:cNvSpPr/>
      </dsp:nvSpPr>
      <dsp:spPr>
        <a:xfrm>
          <a:off x="5798054" y="2504900"/>
          <a:ext cx="2635479" cy="158128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solidFill>
                <a:schemeClr val="tx1"/>
              </a:solidFill>
            </a:rPr>
            <a:t>6</a:t>
          </a:r>
          <a:r>
            <a:rPr lang="en-US" sz="2000" b="1" kern="1200" dirty="0" smtClean="0">
              <a:solidFill>
                <a:schemeClr val="tx1"/>
              </a:solidFill>
            </a:rPr>
            <a:t/>
          </a:r>
          <a:br>
            <a:rPr lang="en-US" sz="2000" b="1" kern="1200" dirty="0" smtClean="0">
              <a:solidFill>
                <a:schemeClr val="tx1"/>
              </a:solidFill>
            </a:rPr>
          </a:br>
          <a:r>
            <a:rPr lang="en-US" sz="2000" b="1" kern="1200" dirty="0" smtClean="0">
              <a:solidFill>
                <a:schemeClr val="tx1"/>
              </a:solidFill>
            </a:rPr>
            <a:t>List steps of Response Protocol at Critical Polling Stations</a:t>
          </a:r>
          <a:endParaRPr lang="en-US" sz="2000" b="1" kern="1200" dirty="0">
            <a:solidFill>
              <a:schemeClr val="tx1"/>
            </a:solidFill>
          </a:endParaRPr>
        </a:p>
      </dsp:txBody>
      <dsp:txXfrm>
        <a:off x="5798054" y="2504900"/>
        <a:ext cx="2635479" cy="15812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BC0BE2F-6AD4-4397-B024-4814124A07CC}" type="datetimeFigureOut">
              <a:rPr lang="en-IN" smtClean="0"/>
              <a:t>17-05-2013</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B19B8EA1-0B3D-41CC-AF4F-E21DB040B42E}" type="slidenum">
              <a:rPr lang="en-IN" smtClean="0"/>
              <a:t>‹#›</a:t>
            </a:fld>
            <a:endParaRPr lang="en-IN"/>
          </a:p>
        </p:txBody>
      </p:sp>
    </p:spTree>
    <p:extLst>
      <p:ext uri="{BB962C8B-B14F-4D97-AF65-F5344CB8AC3E}">
        <p14:creationId xmlns:p14="http://schemas.microsoft.com/office/powerpoint/2010/main" val="28534804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C227A6-3C78-6E4B-AF97-DED098978ED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45680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27A6-3C78-6E4B-AF97-DED098978ED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376713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27A6-3C78-6E4B-AF97-DED098978ED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238493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27A6-3C78-6E4B-AF97-DED098978ED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261703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227A6-3C78-6E4B-AF97-DED098978EDB}" type="datetimeFigureOut">
              <a:rPr lang="en-US" smtClean="0"/>
              <a:pPr/>
              <a:t>5/17/2013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89058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27A6-3C78-6E4B-AF97-DED098978ED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388201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27A6-3C78-6E4B-AF97-DED098978EDB}" type="datetimeFigureOut">
              <a:rPr lang="en-US" smtClean="0"/>
              <a:pPr/>
              <a:t>5/17/2013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16341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27A6-3C78-6E4B-AF97-DED098978EDB}" type="datetimeFigureOut">
              <a:rPr lang="en-US" smtClean="0"/>
              <a:pPr/>
              <a:t>5/17/2013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21561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27A6-3C78-6E4B-AF97-DED098978EDB}" type="datetimeFigureOut">
              <a:rPr lang="en-US" smtClean="0"/>
              <a:pPr/>
              <a:t>5/17/2013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40824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27A6-3C78-6E4B-AF97-DED098978ED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3897349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27A6-3C78-6E4B-AF97-DED098978EDB}" type="datetimeFigureOut">
              <a:rPr lang="en-US" smtClean="0"/>
              <a:pPr/>
              <a:t>5/17/2013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22B7C-784B-3F4A-937C-4C157C3BB435}" type="slidenum">
              <a:rPr lang="en-US" smtClean="0"/>
              <a:pPr/>
              <a:t>‹#›</a:t>
            </a:fld>
            <a:endParaRPr lang="en-US"/>
          </a:p>
        </p:txBody>
      </p:sp>
    </p:spTree>
    <p:extLst>
      <p:ext uri="{BB962C8B-B14F-4D97-AF65-F5344CB8AC3E}">
        <p14:creationId xmlns:p14="http://schemas.microsoft.com/office/powerpoint/2010/main" val="17995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27A6-3C78-6E4B-AF97-DED098978EDB}" type="datetimeFigureOut">
              <a:rPr lang="en-US" smtClean="0"/>
              <a:pPr/>
              <a:t>5/17/2013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22B7C-784B-3F4A-937C-4C157C3BB435}" type="slidenum">
              <a:rPr lang="en-US" smtClean="0"/>
              <a:pPr/>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30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739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ECI's%20Circulars/05.03.2011%20vulnerability%20mapping.pdf" TargetMode="External"/><Relationship Id="rId2" Type="http://schemas.openxmlformats.org/officeDocument/2006/relationships/hyperlink" Target="../ECI's%20Circulars/12%20Oct,%202007.pdf"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w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ECI's%20Circulars/08.01.2007%20law%20and%20order.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ECI's%20Circulars/24.10.2008.pdf" TargetMode="External"/><Relationship Id="rId2" Type="http://schemas.openxmlformats.org/officeDocument/2006/relationships/hyperlink" Target="../ECI's%20Circulars/08.01.07%20security%20pla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ECI's%20Circulars/11th%20January,%202007.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ECI's%20Circulars/24%20oct,%202008.pdf" TargetMode="External"/><Relationship Id="rId2" Type="http://schemas.openxmlformats.org/officeDocument/2006/relationships/hyperlink" Target="../ECI's%20Circulars/08.01.2007%20law%20and%20order.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ECI's%20Circulars/24.10.2008.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ECI's%20Circulars/24%20oct,%202008.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wm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ECI's%20Circulars/5%20march,%20201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 y="1905116"/>
            <a:ext cx="9144000" cy="1336924"/>
          </a:xfrm>
          <a:solidFill>
            <a:schemeClr val="tx2">
              <a:lumMod val="60000"/>
              <a:lumOff val="40000"/>
            </a:schemeClr>
          </a:solidFill>
        </p:spPr>
        <p:txBody>
          <a:bodyPr vert="horz" lIns="91440" tIns="45720" rIns="91440" bIns="45720" rtlCol="0" anchor="ctr">
            <a:noAutofit/>
          </a:bodyPr>
          <a:lstStyle/>
          <a:p>
            <a:r>
              <a:rPr lang="en-US" sz="3600" b="1" dirty="0" smtClean="0"/>
              <a:t>Learning Objective: To ensure carrying out Vulnerability Mapping</a:t>
            </a:r>
            <a:endParaRPr lang="en-US" sz="3600" b="1" dirty="0"/>
          </a:p>
        </p:txBody>
      </p:sp>
      <p:sp>
        <p:nvSpPr>
          <p:cNvPr id="5" name="Footer Placeholder 4"/>
          <p:cNvSpPr>
            <a:spLocks noGrp="1"/>
          </p:cNvSpPr>
          <p:nvPr>
            <p:ph type="ftr" sz="quarter" idx="11"/>
          </p:nvPr>
        </p:nvSpPr>
        <p:spPr/>
        <p:txBody>
          <a:bodyPr/>
          <a:lstStyle/>
          <a:p>
            <a:r>
              <a:rPr lang="en-US" dirty="0" smtClean="0"/>
              <a:t>Learning Module of RO/ARO</a:t>
            </a:r>
            <a:endParaRPr lang="en-US" dirty="0"/>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1</a:t>
            </a:fld>
            <a:endParaRPr lang="en-US" dirty="0"/>
          </a:p>
        </p:txBody>
      </p:sp>
      <p:sp>
        <p:nvSpPr>
          <p:cNvPr id="7" name="TextBox 6"/>
          <p:cNvSpPr txBox="1"/>
          <p:nvPr/>
        </p:nvSpPr>
        <p:spPr>
          <a:xfrm>
            <a:off x="1640114" y="3428685"/>
            <a:ext cx="5934441" cy="707886"/>
          </a:xfrm>
          <a:prstGeom prst="rect">
            <a:avLst/>
          </a:prstGeom>
          <a:noFill/>
        </p:spPr>
        <p:txBody>
          <a:bodyPr wrap="square" rtlCol="0">
            <a:spAutoFit/>
          </a:bodyPr>
          <a:lstStyle/>
          <a:p>
            <a:r>
              <a:rPr lang="en-US" sz="2000" dirty="0" smtClean="0">
                <a:solidFill>
                  <a:srgbClr val="FF0000"/>
                </a:solidFill>
              </a:rPr>
              <a:t>[</a:t>
            </a:r>
            <a:r>
              <a:rPr lang="en-US" sz="2000" dirty="0" smtClean="0">
                <a:solidFill>
                  <a:srgbClr val="FF0000"/>
                </a:solidFill>
                <a:hlinkClick r:id="rId2" action="ppaction://hlinkfile"/>
              </a:rPr>
              <a:t>ECI No. 464/INST/2007 - PLN-I </a:t>
            </a:r>
            <a:r>
              <a:rPr lang="en-US" sz="2000" dirty="0" err="1" smtClean="0">
                <a:solidFill>
                  <a:srgbClr val="FF0000"/>
                </a:solidFill>
                <a:hlinkClick r:id="rId2" action="ppaction://hlinkfile"/>
              </a:rPr>
              <a:t>dt</a:t>
            </a:r>
            <a:r>
              <a:rPr lang="en-US" sz="2000" dirty="0" smtClean="0">
                <a:solidFill>
                  <a:srgbClr val="FF0000"/>
                </a:solidFill>
                <a:hlinkClick r:id="rId2" action="ppaction://hlinkfile"/>
              </a:rPr>
              <a:t>. 12.10.2007</a:t>
            </a:r>
            <a:r>
              <a:rPr lang="en-US" sz="2000" dirty="0" smtClean="0">
                <a:solidFill>
                  <a:srgbClr val="FF0000"/>
                </a:solidFill>
              </a:rPr>
              <a:t>] and </a:t>
            </a:r>
          </a:p>
          <a:p>
            <a:r>
              <a:rPr lang="en-US" sz="2000" dirty="0" smtClean="0">
                <a:solidFill>
                  <a:srgbClr val="FF0000"/>
                </a:solidFill>
                <a:hlinkClick r:id="rId3" action="ppaction://hlinkfile"/>
              </a:rPr>
              <a:t>464/Instructions/EPS/Dt. 5</a:t>
            </a:r>
            <a:r>
              <a:rPr lang="en-US" sz="2000" baseline="30000" dirty="0" smtClean="0">
                <a:solidFill>
                  <a:srgbClr val="FF0000"/>
                </a:solidFill>
                <a:hlinkClick r:id="rId3" action="ppaction://hlinkfile"/>
              </a:rPr>
              <a:t>th</a:t>
            </a:r>
            <a:r>
              <a:rPr lang="en-US" sz="2000" dirty="0" smtClean="0">
                <a:solidFill>
                  <a:srgbClr val="FF0000"/>
                </a:solidFill>
                <a:hlinkClick r:id="rId3" action="ppaction://hlinkfile"/>
              </a:rPr>
              <a:t> March, 2011</a:t>
            </a:r>
            <a:endParaRPr lang="en-IN" sz="2000" dirty="0">
              <a:solidFill>
                <a:srgbClr val="FF0000"/>
              </a:solidFill>
            </a:endParaRPr>
          </a:p>
        </p:txBody>
      </p:sp>
    </p:spTree>
    <p:extLst>
      <p:ext uri="{BB962C8B-B14F-4D97-AF65-F5344CB8AC3E}">
        <p14:creationId xmlns:p14="http://schemas.microsoft.com/office/powerpoint/2010/main" val="3380916835"/>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51"/>
            <a:ext cx="9144000" cy="981581"/>
          </a:xfrm>
          <a:solidFill>
            <a:schemeClr val="tx2">
              <a:lumMod val="60000"/>
              <a:lumOff val="40000"/>
            </a:schemeClr>
          </a:solidFill>
        </p:spPr>
        <p:txBody>
          <a:bodyPr vert="horz" lIns="91440" tIns="45720" rIns="91440" bIns="45720" rtlCol="0" anchor="ctr">
            <a:normAutofit fontScale="90000"/>
          </a:bodyPr>
          <a:lstStyle/>
          <a:p>
            <a:pPr marL="0" indent="0"/>
            <a:r>
              <a:rPr lang="en-US" sz="3600" dirty="0"/>
              <a:t>Sub Learning </a:t>
            </a:r>
            <a:r>
              <a:rPr lang="en-US" sz="3600" dirty="0" smtClean="0"/>
              <a:t>Objective 5: </a:t>
            </a:r>
            <a:r>
              <a:rPr lang="en-US" sz="3600" dirty="0"/>
              <a:t>Criteria for Critical Polling Stations</a:t>
            </a:r>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10</a:t>
            </a:fld>
            <a:endParaRPr lang="en-US" dirty="0"/>
          </a:p>
        </p:txBody>
      </p:sp>
      <p:graphicFrame>
        <p:nvGraphicFramePr>
          <p:cNvPr id="7" name="Diagram 6"/>
          <p:cNvGraphicFramePr/>
          <p:nvPr>
            <p:extLst>
              <p:ext uri="{D42A27DB-BD31-4B8C-83A1-F6EECF244321}">
                <p14:modId xmlns:p14="http://schemas.microsoft.com/office/powerpoint/2010/main" val="3728913890"/>
              </p:ext>
            </p:extLst>
          </p:nvPr>
        </p:nvGraphicFramePr>
        <p:xfrm>
          <a:off x="0" y="1417521"/>
          <a:ext cx="6553200" cy="4938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high temp.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6567">
            <a:off x="6085650" y="1623304"/>
            <a:ext cx="2963110" cy="4563189"/>
          </a:xfrm>
          <a:prstGeom prst="rect">
            <a:avLst/>
          </a:prstGeom>
          <a:ln w="28575" cmpd="sng">
            <a:solidFill>
              <a:schemeClr val="tx1"/>
            </a:solidFill>
          </a:ln>
        </p:spPr>
      </p:pic>
    </p:spTree>
    <p:extLst>
      <p:ext uri="{BB962C8B-B14F-4D97-AF65-F5344CB8AC3E}">
        <p14:creationId xmlns:p14="http://schemas.microsoft.com/office/powerpoint/2010/main" val="296794163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graphicEl>
                                              <a:dgm id="{76EF5C3F-A46D-B64B-8009-D824E46320B0}"/>
                                            </p:graphicEl>
                                          </p:spTgt>
                                        </p:tgtEl>
                                        <p:attrNameLst>
                                          <p:attrName>style.visibility</p:attrName>
                                        </p:attrNameLst>
                                      </p:cBhvr>
                                      <p:to>
                                        <p:strVal val="visible"/>
                                      </p:to>
                                    </p:set>
                                    <p:anim calcmode="lin" valueType="num">
                                      <p:cBhvr additive="base">
                                        <p:cTn id="7" dur="500"/>
                                        <p:tgtEl>
                                          <p:spTgt spid="7">
                                            <p:graphicEl>
                                              <a:dgm id="{76EF5C3F-A46D-B64B-8009-D824E46320B0}"/>
                                            </p:graphicEl>
                                          </p:spTgt>
                                        </p:tgtEl>
                                        <p:attrNameLst>
                                          <p:attrName>ppt_y</p:attrName>
                                        </p:attrNameLst>
                                      </p:cBhvr>
                                      <p:tavLst>
                                        <p:tav tm="0">
                                          <p:val>
                                            <p:strVal val="#ppt_y-#ppt_h*1.125000"/>
                                          </p:val>
                                        </p:tav>
                                        <p:tav tm="100000">
                                          <p:val>
                                            <p:strVal val="#ppt_y"/>
                                          </p:val>
                                        </p:tav>
                                      </p:tavLst>
                                    </p:anim>
                                    <p:animEffect transition="in" filter="wipe(down)">
                                      <p:cBhvr>
                                        <p:cTn id="8" dur="500"/>
                                        <p:tgtEl>
                                          <p:spTgt spid="7">
                                            <p:graphicEl>
                                              <a:dgm id="{76EF5C3F-A46D-B64B-8009-D824E46320B0}"/>
                                            </p:graphic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7">
                                            <p:graphicEl>
                                              <a:dgm id="{ABA0B1B1-F72C-184E-BBFB-5958A275C1B7}"/>
                                            </p:graphicEl>
                                          </p:spTgt>
                                        </p:tgtEl>
                                        <p:attrNameLst>
                                          <p:attrName>style.visibility</p:attrName>
                                        </p:attrNameLst>
                                      </p:cBhvr>
                                      <p:to>
                                        <p:strVal val="visible"/>
                                      </p:to>
                                    </p:set>
                                    <p:anim calcmode="lin" valueType="num">
                                      <p:cBhvr additive="base">
                                        <p:cTn id="13" dur="500"/>
                                        <p:tgtEl>
                                          <p:spTgt spid="7">
                                            <p:graphicEl>
                                              <a:dgm id="{ABA0B1B1-F72C-184E-BBFB-5958A275C1B7}"/>
                                            </p:graphicEl>
                                          </p:spTgt>
                                        </p:tgtEl>
                                        <p:attrNameLst>
                                          <p:attrName>ppt_y</p:attrName>
                                        </p:attrNameLst>
                                      </p:cBhvr>
                                      <p:tavLst>
                                        <p:tav tm="0">
                                          <p:val>
                                            <p:strVal val="#ppt_y-#ppt_h*1.125000"/>
                                          </p:val>
                                        </p:tav>
                                        <p:tav tm="100000">
                                          <p:val>
                                            <p:strVal val="#ppt_y"/>
                                          </p:val>
                                        </p:tav>
                                      </p:tavLst>
                                    </p:anim>
                                    <p:animEffect transition="in" filter="wipe(down)">
                                      <p:cBhvr>
                                        <p:cTn id="14" dur="500"/>
                                        <p:tgtEl>
                                          <p:spTgt spid="7">
                                            <p:graphicEl>
                                              <a:dgm id="{ABA0B1B1-F72C-184E-BBFB-5958A275C1B7}"/>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7">
                                            <p:graphicEl>
                                              <a:dgm id="{D1F4DDB0-5209-C649-A773-BCD2BC40EFF2}"/>
                                            </p:graphicEl>
                                          </p:spTgt>
                                        </p:tgtEl>
                                        <p:attrNameLst>
                                          <p:attrName>style.visibility</p:attrName>
                                        </p:attrNameLst>
                                      </p:cBhvr>
                                      <p:to>
                                        <p:strVal val="visible"/>
                                      </p:to>
                                    </p:set>
                                    <p:anim calcmode="lin" valueType="num">
                                      <p:cBhvr additive="base">
                                        <p:cTn id="19" dur="500"/>
                                        <p:tgtEl>
                                          <p:spTgt spid="7">
                                            <p:graphicEl>
                                              <a:dgm id="{D1F4DDB0-5209-C649-A773-BCD2BC40EFF2}"/>
                                            </p:graphicEl>
                                          </p:spTgt>
                                        </p:tgtEl>
                                        <p:attrNameLst>
                                          <p:attrName>ppt_y</p:attrName>
                                        </p:attrNameLst>
                                      </p:cBhvr>
                                      <p:tavLst>
                                        <p:tav tm="0">
                                          <p:val>
                                            <p:strVal val="#ppt_y-#ppt_h*1.125000"/>
                                          </p:val>
                                        </p:tav>
                                        <p:tav tm="100000">
                                          <p:val>
                                            <p:strVal val="#ppt_y"/>
                                          </p:val>
                                        </p:tav>
                                      </p:tavLst>
                                    </p:anim>
                                    <p:animEffect transition="in" filter="wipe(down)">
                                      <p:cBhvr>
                                        <p:cTn id="20" dur="500"/>
                                        <p:tgtEl>
                                          <p:spTgt spid="7">
                                            <p:graphicEl>
                                              <a:dgm id="{D1F4DDB0-5209-C649-A773-BCD2BC40EFF2}"/>
                                            </p:graphic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7">
                                            <p:graphicEl>
                                              <a:dgm id="{A833C2F9-033F-2C4A-9418-8C3D9DFDD076}"/>
                                            </p:graphicEl>
                                          </p:spTgt>
                                        </p:tgtEl>
                                        <p:attrNameLst>
                                          <p:attrName>style.visibility</p:attrName>
                                        </p:attrNameLst>
                                      </p:cBhvr>
                                      <p:to>
                                        <p:strVal val="visible"/>
                                      </p:to>
                                    </p:set>
                                    <p:anim calcmode="lin" valueType="num">
                                      <p:cBhvr additive="base">
                                        <p:cTn id="28" dur="500"/>
                                        <p:tgtEl>
                                          <p:spTgt spid="7">
                                            <p:graphicEl>
                                              <a:dgm id="{A833C2F9-033F-2C4A-9418-8C3D9DFDD076}"/>
                                            </p:graphicEl>
                                          </p:spTgt>
                                        </p:tgtEl>
                                        <p:attrNameLst>
                                          <p:attrName>ppt_y</p:attrName>
                                        </p:attrNameLst>
                                      </p:cBhvr>
                                      <p:tavLst>
                                        <p:tav tm="0">
                                          <p:val>
                                            <p:strVal val="#ppt_y-#ppt_h*1.125000"/>
                                          </p:val>
                                        </p:tav>
                                        <p:tav tm="100000">
                                          <p:val>
                                            <p:strVal val="#ppt_y"/>
                                          </p:val>
                                        </p:tav>
                                      </p:tavLst>
                                    </p:anim>
                                    <p:animEffect transition="in" filter="wipe(down)">
                                      <p:cBhvr>
                                        <p:cTn id="29" dur="500"/>
                                        <p:tgtEl>
                                          <p:spTgt spid="7">
                                            <p:graphicEl>
                                              <a:dgm id="{A833C2F9-033F-2C4A-9418-8C3D9DFDD07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grpId="0" nodeType="clickEffect">
                                  <p:stCondLst>
                                    <p:cond delay="0"/>
                                  </p:stCondLst>
                                  <p:childTnLst>
                                    <p:set>
                                      <p:cBhvr>
                                        <p:cTn id="33" dur="1" fill="hold">
                                          <p:stCondLst>
                                            <p:cond delay="0"/>
                                          </p:stCondLst>
                                        </p:cTn>
                                        <p:tgtEl>
                                          <p:spTgt spid="7">
                                            <p:graphicEl>
                                              <a:dgm id="{70524993-C4A0-2A41-90CC-99D2F82A66B1}"/>
                                            </p:graphicEl>
                                          </p:spTgt>
                                        </p:tgtEl>
                                        <p:attrNameLst>
                                          <p:attrName>style.visibility</p:attrName>
                                        </p:attrNameLst>
                                      </p:cBhvr>
                                      <p:to>
                                        <p:strVal val="visible"/>
                                      </p:to>
                                    </p:set>
                                    <p:anim calcmode="lin" valueType="num">
                                      <p:cBhvr additive="base">
                                        <p:cTn id="34" dur="500"/>
                                        <p:tgtEl>
                                          <p:spTgt spid="7">
                                            <p:graphicEl>
                                              <a:dgm id="{70524993-C4A0-2A41-90CC-99D2F82A66B1}"/>
                                            </p:graphicEl>
                                          </p:spTgt>
                                        </p:tgtEl>
                                        <p:attrNameLst>
                                          <p:attrName>ppt_y</p:attrName>
                                        </p:attrNameLst>
                                      </p:cBhvr>
                                      <p:tavLst>
                                        <p:tav tm="0">
                                          <p:val>
                                            <p:strVal val="#ppt_y-#ppt_h*1.125000"/>
                                          </p:val>
                                        </p:tav>
                                        <p:tav tm="100000">
                                          <p:val>
                                            <p:strVal val="#ppt_y"/>
                                          </p:val>
                                        </p:tav>
                                      </p:tavLst>
                                    </p:anim>
                                    <p:animEffect transition="in" filter="wipe(down)">
                                      <p:cBhvr>
                                        <p:cTn id="35" dur="500"/>
                                        <p:tgtEl>
                                          <p:spTgt spid="7">
                                            <p:graphicEl>
                                              <a:dgm id="{70524993-C4A0-2A41-90CC-99D2F82A66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58"/>
            <a:ext cx="9144000" cy="966368"/>
          </a:xfrm>
          <a:solidFill>
            <a:schemeClr val="tx2">
              <a:lumMod val="60000"/>
              <a:lumOff val="40000"/>
            </a:schemeClr>
          </a:solidFill>
        </p:spPr>
        <p:txBody>
          <a:bodyPr vert="horz" lIns="91440" tIns="45720" rIns="91440" bIns="45720" rtlCol="0" anchor="ctr">
            <a:normAutofit/>
          </a:bodyPr>
          <a:lstStyle/>
          <a:p>
            <a:pPr marL="0" indent="0"/>
            <a:r>
              <a:rPr lang="en-US" sz="2800" dirty="0"/>
              <a:t>Sub Learning </a:t>
            </a:r>
            <a:r>
              <a:rPr lang="en-US" sz="2800" dirty="0" smtClean="0"/>
              <a:t>Objective 6: Response Protocol for Critical </a:t>
            </a:r>
            <a:r>
              <a:rPr lang="en-US" sz="2800" dirty="0"/>
              <a:t>Polling Stations</a:t>
            </a:r>
          </a:p>
        </p:txBody>
      </p:sp>
      <p:graphicFrame>
        <p:nvGraphicFramePr>
          <p:cNvPr id="5" name="Diagram 4"/>
          <p:cNvGraphicFramePr/>
          <p:nvPr>
            <p:extLst>
              <p:ext uri="{D42A27DB-BD31-4B8C-83A1-F6EECF244321}">
                <p14:modId xmlns:p14="http://schemas.microsoft.com/office/powerpoint/2010/main" val="1403443220"/>
              </p:ext>
            </p:extLst>
          </p:nvPr>
        </p:nvGraphicFramePr>
        <p:xfrm>
          <a:off x="0" y="964810"/>
          <a:ext cx="9144000" cy="589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4"/>
          <p:cNvSpPr>
            <a:spLocks noGrp="1"/>
          </p:cNvSpPr>
          <p:nvPr>
            <p:ph type="ftr" sz="quarter" idx="11"/>
          </p:nvPr>
        </p:nvSpPr>
        <p:spPr>
          <a:xfrm>
            <a:off x="3069578" y="6492875"/>
            <a:ext cx="2895600" cy="365125"/>
          </a:xfrm>
        </p:spPr>
        <p:txBody>
          <a:bodyPr/>
          <a:lstStyle/>
          <a:p>
            <a:r>
              <a:rPr lang="en-US" dirty="0"/>
              <a:t>Learning Module of RO/ARO</a:t>
            </a:r>
          </a:p>
        </p:txBody>
      </p:sp>
      <p:sp>
        <p:nvSpPr>
          <p:cNvPr id="9" name="Slide Number Placeholder 5"/>
          <p:cNvSpPr>
            <a:spLocks noGrp="1"/>
          </p:cNvSpPr>
          <p:nvPr>
            <p:ph type="sldNum" sz="quarter" idx="12"/>
          </p:nvPr>
        </p:nvSpPr>
        <p:spPr>
          <a:xfrm>
            <a:off x="6553200" y="6520210"/>
            <a:ext cx="2133600" cy="365125"/>
          </a:xfrm>
        </p:spPr>
        <p:txBody>
          <a:bodyPr/>
          <a:lstStyle/>
          <a:p>
            <a:pPr marL="0" indent="0">
              <a:buNone/>
            </a:pPr>
            <a:fld id="{82304205-CB8D-8C4D-9F73-F3EA086242A9}" type="slidenum">
              <a:rPr lang="en-US" smtClean="0"/>
              <a:pPr marL="0" indent="0">
                <a:buNone/>
              </a:pPr>
              <a:t>11</a:t>
            </a:fld>
            <a:endParaRPr lang="en-US" dirty="0"/>
          </a:p>
        </p:txBody>
      </p:sp>
      <p:pic>
        <p:nvPicPr>
          <p:cNvPr id="6" name="Picture 5" descr="m0502.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0355" y="5000028"/>
            <a:ext cx="2790750" cy="1857972"/>
          </a:xfrm>
          <a:prstGeom prst="rect">
            <a:avLst/>
          </a:prstGeom>
        </p:spPr>
      </p:pic>
    </p:spTree>
    <p:extLst>
      <p:ext uri="{BB962C8B-B14F-4D97-AF65-F5344CB8AC3E}">
        <p14:creationId xmlns:p14="http://schemas.microsoft.com/office/powerpoint/2010/main" val="10341196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graphicEl>
                                              <a:dgm id="{4449ABAD-BDBB-0645-A105-EDE092FBB01A}"/>
                                            </p:graphicEl>
                                          </p:spTgt>
                                        </p:tgtEl>
                                        <p:attrNameLst>
                                          <p:attrName>style.visibility</p:attrName>
                                        </p:attrNameLst>
                                      </p:cBhvr>
                                      <p:to>
                                        <p:strVal val="visible"/>
                                      </p:to>
                                    </p:set>
                                    <p:animEffect transition="in" filter="randombar(horizontal)">
                                      <p:cBhvr>
                                        <p:cTn id="7" dur="500"/>
                                        <p:tgtEl>
                                          <p:spTgt spid="5">
                                            <p:graphicEl>
                                              <a:dgm id="{4449ABAD-BDBB-0645-A105-EDE092FBB0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graphicEl>
                                              <a:dgm id="{151EF3B4-37BB-9F42-B039-0ED6B5F86E9D}"/>
                                            </p:graphicEl>
                                          </p:spTgt>
                                        </p:tgtEl>
                                        <p:attrNameLst>
                                          <p:attrName>style.visibility</p:attrName>
                                        </p:attrNameLst>
                                      </p:cBhvr>
                                      <p:to>
                                        <p:strVal val="visible"/>
                                      </p:to>
                                    </p:set>
                                    <p:animEffect transition="in" filter="randombar(horizontal)">
                                      <p:cBhvr>
                                        <p:cTn id="12" dur="500"/>
                                        <p:tgtEl>
                                          <p:spTgt spid="5">
                                            <p:graphicEl>
                                              <a:dgm id="{151EF3B4-37BB-9F42-B039-0ED6B5F86E9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graphicEl>
                                              <a:dgm id="{FC1B6FCF-2034-5847-8603-09CA3923A4E3}"/>
                                            </p:graphicEl>
                                          </p:spTgt>
                                        </p:tgtEl>
                                        <p:attrNameLst>
                                          <p:attrName>style.visibility</p:attrName>
                                        </p:attrNameLst>
                                      </p:cBhvr>
                                      <p:to>
                                        <p:strVal val="visible"/>
                                      </p:to>
                                    </p:set>
                                    <p:animEffect transition="in" filter="randombar(horizontal)">
                                      <p:cBhvr>
                                        <p:cTn id="17" dur="500"/>
                                        <p:tgtEl>
                                          <p:spTgt spid="5">
                                            <p:graphicEl>
                                              <a:dgm id="{FC1B6FCF-2034-5847-8603-09CA3923A4E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graphicEl>
                                              <a:dgm id="{F72E7941-81D9-1B4C-B40C-BEAEC3E0A825}"/>
                                            </p:graphicEl>
                                          </p:spTgt>
                                        </p:tgtEl>
                                        <p:attrNameLst>
                                          <p:attrName>style.visibility</p:attrName>
                                        </p:attrNameLst>
                                      </p:cBhvr>
                                      <p:to>
                                        <p:strVal val="visible"/>
                                      </p:to>
                                    </p:set>
                                    <p:animEffect transition="in" filter="randombar(horizontal)">
                                      <p:cBhvr>
                                        <p:cTn id="22" dur="500"/>
                                        <p:tgtEl>
                                          <p:spTgt spid="5">
                                            <p:graphicEl>
                                              <a:dgm id="{F72E7941-81D9-1B4C-B40C-BEAEC3E0A82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graphicEl>
                                              <a:dgm id="{5A23EDA7-7569-4847-8966-C98CE3C3E325}"/>
                                            </p:graphicEl>
                                          </p:spTgt>
                                        </p:tgtEl>
                                        <p:attrNameLst>
                                          <p:attrName>style.visibility</p:attrName>
                                        </p:attrNameLst>
                                      </p:cBhvr>
                                      <p:to>
                                        <p:strVal val="visible"/>
                                      </p:to>
                                    </p:set>
                                    <p:animEffect transition="in" filter="randombar(horizontal)">
                                      <p:cBhvr>
                                        <p:cTn id="27" dur="500"/>
                                        <p:tgtEl>
                                          <p:spTgt spid="5">
                                            <p:graphicEl>
                                              <a:dgm id="{5A23EDA7-7569-4847-8966-C98CE3C3E32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graphicEl>
                                              <a:dgm id="{FB92EB7A-6551-A947-B431-CB527DE40F1D}"/>
                                            </p:graphicEl>
                                          </p:spTgt>
                                        </p:tgtEl>
                                        <p:attrNameLst>
                                          <p:attrName>style.visibility</p:attrName>
                                        </p:attrNameLst>
                                      </p:cBhvr>
                                      <p:to>
                                        <p:strVal val="visible"/>
                                      </p:to>
                                    </p:set>
                                    <p:animEffect transition="in" filter="randombar(horizontal)">
                                      <p:cBhvr>
                                        <p:cTn id="32" dur="500"/>
                                        <p:tgtEl>
                                          <p:spTgt spid="5">
                                            <p:graphicEl>
                                              <a:dgm id="{FB92EB7A-6551-A947-B431-CB527DE40F1D}"/>
                                            </p:graphicEl>
                                          </p:spTgt>
                                        </p:tgtEl>
                                      </p:cBhvr>
                                    </p:animEffect>
                                  </p:childTnLst>
                                </p:cTn>
                              </p:par>
                              <p:par>
                                <p:cTn id="33" presetID="2" presetClass="entr" presetSubtype="3"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graphicEl>
                                              <a:dgm id="{0D631423-F719-9B4D-B148-9F401A058B31}"/>
                                            </p:graphicEl>
                                          </p:spTgt>
                                        </p:tgtEl>
                                        <p:attrNameLst>
                                          <p:attrName>style.visibility</p:attrName>
                                        </p:attrNameLst>
                                      </p:cBhvr>
                                      <p:to>
                                        <p:strVal val="visible"/>
                                      </p:to>
                                    </p:set>
                                    <p:animEffect transition="in" filter="randombar(horizontal)">
                                      <p:cBhvr>
                                        <p:cTn id="41" dur="500"/>
                                        <p:tgtEl>
                                          <p:spTgt spid="5">
                                            <p:graphicEl>
                                              <a:dgm id="{0D631423-F719-9B4D-B148-9F401A058B3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5">
                                            <p:graphicEl>
                                              <a:dgm id="{54F92E10-7CFE-A44B-8819-E9530E347DCD}"/>
                                            </p:graphicEl>
                                          </p:spTgt>
                                        </p:tgtEl>
                                        <p:attrNameLst>
                                          <p:attrName>style.visibility</p:attrName>
                                        </p:attrNameLst>
                                      </p:cBhvr>
                                      <p:to>
                                        <p:strVal val="visible"/>
                                      </p:to>
                                    </p:set>
                                    <p:animEffect transition="in" filter="randombar(horizontal)">
                                      <p:cBhvr>
                                        <p:cTn id="46" dur="500"/>
                                        <p:tgtEl>
                                          <p:spTgt spid="5">
                                            <p:graphicEl>
                                              <a:dgm id="{54F92E10-7CFE-A44B-8819-E9530E347D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1581"/>
          </a:xfrm>
          <a:solidFill>
            <a:schemeClr val="tx2">
              <a:lumMod val="60000"/>
              <a:lumOff val="40000"/>
            </a:schemeClr>
          </a:solidFill>
        </p:spPr>
        <p:txBody>
          <a:bodyPr vert="horz" lIns="91440" tIns="45720" rIns="91440" bIns="45720" rtlCol="0" anchor="ctr">
            <a:normAutofit fontScale="90000"/>
          </a:bodyPr>
          <a:lstStyle/>
          <a:p>
            <a:r>
              <a:rPr lang="en-US" sz="3600" dirty="0" smtClean="0"/>
              <a:t>Summary of Learning Objective : To ensure the carrying out of Vulnerability Mapping</a:t>
            </a:r>
            <a:endParaRPr lang="en-US" sz="36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12</a:t>
            </a:fld>
            <a:endParaRPr lang="en-US" dirty="0"/>
          </a:p>
        </p:txBody>
      </p:sp>
      <p:sp>
        <p:nvSpPr>
          <p:cNvPr id="7" name="TextBox 6"/>
          <p:cNvSpPr txBox="1"/>
          <p:nvPr/>
        </p:nvSpPr>
        <p:spPr>
          <a:xfrm>
            <a:off x="570832" y="1076190"/>
            <a:ext cx="5171614" cy="559127"/>
          </a:xfrm>
          <a:prstGeom prst="rect">
            <a:avLst/>
          </a:prstGeom>
          <a:noFill/>
        </p:spPr>
        <p:txBody>
          <a:bodyPr wrap="square" rtlCol="0">
            <a:spAutoFit/>
          </a:bodyPr>
          <a:lstStyle/>
          <a:p>
            <a:pPr>
              <a:lnSpc>
                <a:spcPct val="110000"/>
              </a:lnSpc>
            </a:pPr>
            <a:r>
              <a:rPr lang="en-US" sz="2800" dirty="0" smtClean="0"/>
              <a:t>Now You will be able to:</a:t>
            </a:r>
          </a:p>
        </p:txBody>
      </p:sp>
      <p:graphicFrame>
        <p:nvGraphicFramePr>
          <p:cNvPr id="9" name="Diagram 8"/>
          <p:cNvGraphicFramePr/>
          <p:nvPr>
            <p:extLst>
              <p:ext uri="{D42A27DB-BD31-4B8C-83A1-F6EECF244321}">
                <p14:modId xmlns:p14="http://schemas.microsoft.com/office/powerpoint/2010/main" val="3424712462"/>
              </p:ext>
            </p:extLst>
          </p:nvPr>
        </p:nvGraphicFramePr>
        <p:xfrm>
          <a:off x="457201" y="1452214"/>
          <a:ext cx="8433534" cy="4746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561231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graphicEl>
                                              <a:dgm id="{12E18BFA-1E3C-C245-9563-08F978DA71FC}"/>
                                            </p:graphicEl>
                                          </p:spTgt>
                                        </p:tgtEl>
                                        <p:attrNameLst>
                                          <p:attrName>style.visibility</p:attrName>
                                        </p:attrNameLst>
                                      </p:cBhvr>
                                      <p:to>
                                        <p:strVal val="visible"/>
                                      </p:to>
                                    </p:set>
                                    <p:anim calcmode="lin" valueType="num">
                                      <p:cBhvr additive="base">
                                        <p:cTn id="7" dur="500" fill="hold"/>
                                        <p:tgtEl>
                                          <p:spTgt spid="9">
                                            <p:graphicEl>
                                              <a:dgm id="{12E18BFA-1E3C-C245-9563-08F978DA71F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graphicEl>
                                              <a:dgm id="{12E18BFA-1E3C-C245-9563-08F978DA71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9">
                                            <p:graphicEl>
                                              <a:dgm id="{C3D8A82A-B2FD-CF40-9B3C-978CAE9530B8}"/>
                                            </p:graphicEl>
                                          </p:spTgt>
                                        </p:tgtEl>
                                        <p:attrNameLst>
                                          <p:attrName>style.visibility</p:attrName>
                                        </p:attrNameLst>
                                      </p:cBhvr>
                                      <p:to>
                                        <p:strVal val="visible"/>
                                      </p:to>
                                    </p:set>
                                    <p:anim calcmode="lin" valueType="num">
                                      <p:cBhvr additive="base">
                                        <p:cTn id="13" dur="500" fill="hold"/>
                                        <p:tgtEl>
                                          <p:spTgt spid="9">
                                            <p:graphicEl>
                                              <a:dgm id="{C3D8A82A-B2FD-CF40-9B3C-978CAE9530B8}"/>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graphicEl>
                                              <a:dgm id="{C3D8A82A-B2FD-CF40-9B3C-978CAE9530B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9">
                                            <p:graphicEl>
                                              <a:dgm id="{335948FF-2DB2-4546-9C90-B66DB9016E03}"/>
                                            </p:graphicEl>
                                          </p:spTgt>
                                        </p:tgtEl>
                                        <p:attrNameLst>
                                          <p:attrName>style.visibility</p:attrName>
                                        </p:attrNameLst>
                                      </p:cBhvr>
                                      <p:to>
                                        <p:strVal val="visible"/>
                                      </p:to>
                                    </p:set>
                                    <p:anim calcmode="lin" valueType="num">
                                      <p:cBhvr additive="base">
                                        <p:cTn id="19" dur="500" fill="hold"/>
                                        <p:tgtEl>
                                          <p:spTgt spid="9">
                                            <p:graphicEl>
                                              <a:dgm id="{335948FF-2DB2-4546-9C90-B66DB9016E03}"/>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graphicEl>
                                              <a:dgm id="{335948FF-2DB2-4546-9C90-B66DB9016E03}"/>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9">
                                            <p:graphicEl>
                                              <a:dgm id="{7D50A5D4-3B69-4948-962B-0FF042150583}"/>
                                            </p:graphicEl>
                                          </p:spTgt>
                                        </p:tgtEl>
                                        <p:attrNameLst>
                                          <p:attrName>style.visibility</p:attrName>
                                        </p:attrNameLst>
                                      </p:cBhvr>
                                      <p:to>
                                        <p:strVal val="visible"/>
                                      </p:to>
                                    </p:set>
                                    <p:anim calcmode="lin" valueType="num">
                                      <p:cBhvr additive="base">
                                        <p:cTn id="25" dur="500" fill="hold"/>
                                        <p:tgtEl>
                                          <p:spTgt spid="9">
                                            <p:graphicEl>
                                              <a:dgm id="{7D50A5D4-3B69-4948-962B-0FF042150583}"/>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graphicEl>
                                              <a:dgm id="{7D50A5D4-3B69-4948-962B-0FF042150583}"/>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
                                            <p:graphicEl>
                                              <a:dgm id="{7B2C93EF-9FC5-D345-89BA-3DEF295FBA4B}"/>
                                            </p:graphicEl>
                                          </p:spTgt>
                                        </p:tgtEl>
                                        <p:attrNameLst>
                                          <p:attrName>style.visibility</p:attrName>
                                        </p:attrNameLst>
                                      </p:cBhvr>
                                      <p:to>
                                        <p:strVal val="visible"/>
                                      </p:to>
                                    </p:set>
                                    <p:anim calcmode="lin" valueType="num">
                                      <p:cBhvr additive="base">
                                        <p:cTn id="31" dur="500" fill="hold"/>
                                        <p:tgtEl>
                                          <p:spTgt spid="9">
                                            <p:graphicEl>
                                              <a:dgm id="{7B2C93EF-9FC5-D345-89BA-3DEF295FBA4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graphicEl>
                                              <a:dgm id="{7B2C93EF-9FC5-D345-89BA-3DEF295FBA4B}"/>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9">
                                            <p:graphicEl>
                                              <a:dgm id="{334BC802-7D03-4443-8E3A-939CA7A4DBD9}"/>
                                            </p:graphicEl>
                                          </p:spTgt>
                                        </p:tgtEl>
                                        <p:attrNameLst>
                                          <p:attrName>style.visibility</p:attrName>
                                        </p:attrNameLst>
                                      </p:cBhvr>
                                      <p:to>
                                        <p:strVal val="visible"/>
                                      </p:to>
                                    </p:set>
                                    <p:anim calcmode="lin" valueType="num">
                                      <p:cBhvr additive="base">
                                        <p:cTn id="37" dur="500" fill="hold"/>
                                        <p:tgtEl>
                                          <p:spTgt spid="9">
                                            <p:graphicEl>
                                              <a:dgm id="{334BC802-7D03-4443-8E3A-939CA7A4DBD9}"/>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graphicEl>
                                              <a:dgm id="{334BC802-7D03-4443-8E3A-939CA7A4DBD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pPr algn="ctr">
              <a:buNone/>
            </a:pPr>
            <a:r>
              <a:rPr lang="en-US" b="1" dirty="0" smtClean="0">
                <a:solidFill>
                  <a:srgbClr val="C00000"/>
                </a:solidFill>
              </a:rPr>
              <a:t> IMPORTANT ECI INSTRUCTIONS ON VULNERABILITY MAPPING</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en-US" sz="3200" b="1" dirty="0" smtClean="0"/>
              <a:t/>
            </a:r>
            <a:br>
              <a:rPr lang="en-US" sz="3200" b="1" dirty="0" smtClean="0"/>
            </a:br>
            <a:r>
              <a:rPr lang="en-US" sz="2700" b="1" dirty="0" smtClean="0">
                <a:solidFill>
                  <a:schemeClr val="accent1">
                    <a:lumMod val="75000"/>
                  </a:schemeClr>
                </a:solidFill>
              </a:rPr>
              <a:t>Preventive Law and Order actions for peaceful, free and fair elections </a:t>
            </a:r>
            <a:r>
              <a:rPr lang="en-US" sz="2700" dirty="0" smtClean="0">
                <a:solidFill>
                  <a:schemeClr val="accent1">
                    <a:lumMod val="75000"/>
                  </a:schemeClr>
                </a:solidFill>
              </a:rPr>
              <a:t/>
            </a:r>
            <a:br>
              <a:rPr lang="en-US" sz="2700" dirty="0" smtClean="0">
                <a:solidFill>
                  <a:schemeClr val="accent1">
                    <a:lumMod val="75000"/>
                  </a:schemeClr>
                </a:solidFill>
              </a:rPr>
            </a:br>
            <a:r>
              <a:rPr lang="en-US" sz="2700" dirty="0" smtClean="0"/>
              <a:t>[</a:t>
            </a:r>
            <a:r>
              <a:rPr lang="en-US" sz="2700" dirty="0" smtClean="0">
                <a:hlinkClick r:id="rId2" action="ppaction://hlinkfile"/>
              </a:rPr>
              <a:t>No</a:t>
            </a:r>
            <a:r>
              <a:rPr lang="en-US" sz="2700" dirty="0" smtClean="0">
                <a:hlinkClick r:id="rId2" action="ppaction://hlinkfile"/>
              </a:rPr>
              <a:t>. 464/L&amp;O/ 2007 PLN-I dt. 8.1.2007</a:t>
            </a:r>
            <a:r>
              <a:rPr lang="en-US" sz="2700" dirty="0" smtClean="0"/>
              <a:t>]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a:bodyPr>
          <a:lstStyle/>
          <a:p>
            <a:pPr lvl="0" algn="just"/>
            <a:r>
              <a:rPr lang="en-US" sz="2800" b="1" dirty="0" smtClean="0">
                <a:solidFill>
                  <a:schemeClr val="accent5">
                    <a:lumMod val="75000"/>
                  </a:schemeClr>
                </a:solidFill>
              </a:rPr>
              <a:t>Special drives to be launched from the announcement -</a:t>
            </a:r>
            <a:r>
              <a:rPr lang="en-US" sz="2800" dirty="0" smtClean="0">
                <a:solidFill>
                  <a:schemeClr val="accent5">
                    <a:lumMod val="75000"/>
                  </a:schemeClr>
                </a:solidFill>
              </a:rPr>
              <a:t> (</a:t>
            </a:r>
            <a:r>
              <a:rPr lang="en-US" sz="2800" dirty="0" err="1" smtClean="0">
                <a:solidFill>
                  <a:schemeClr val="accent5">
                    <a:lumMod val="75000"/>
                  </a:schemeClr>
                </a:solidFill>
              </a:rPr>
              <a:t>i</a:t>
            </a:r>
            <a:r>
              <a:rPr lang="en-US" sz="2800" dirty="0" smtClean="0">
                <a:solidFill>
                  <a:schemeClr val="accent5">
                    <a:lumMod val="75000"/>
                  </a:schemeClr>
                </a:solidFill>
              </a:rPr>
              <a:t>) to compile list of persons indulged in electoral offences during past two elections (ii) updating list of history </a:t>
            </a:r>
            <a:r>
              <a:rPr lang="en-US" sz="2800" dirty="0" err="1" smtClean="0">
                <a:solidFill>
                  <a:schemeClr val="accent5">
                    <a:lumMod val="75000"/>
                  </a:schemeClr>
                </a:solidFill>
              </a:rPr>
              <a:t>sheeters</a:t>
            </a:r>
            <a:r>
              <a:rPr lang="en-US" sz="2800" dirty="0" smtClean="0">
                <a:solidFill>
                  <a:schemeClr val="accent5">
                    <a:lumMod val="75000"/>
                  </a:schemeClr>
                </a:solidFill>
              </a:rPr>
              <a:t>, declared absconders, fugitive criminals (iii) to give affect the service of pending warrants/</a:t>
            </a:r>
            <a:r>
              <a:rPr lang="en-US" sz="2800" dirty="0" err="1" smtClean="0">
                <a:solidFill>
                  <a:schemeClr val="accent5">
                    <a:lumMod val="75000"/>
                  </a:schemeClr>
                </a:solidFill>
              </a:rPr>
              <a:t>challans</a:t>
            </a:r>
            <a:r>
              <a:rPr lang="en-US" sz="2800" dirty="0" smtClean="0">
                <a:solidFill>
                  <a:schemeClr val="accent5">
                    <a:lumMod val="75000"/>
                  </a:schemeClr>
                </a:solidFill>
              </a:rPr>
              <a:t> and updating list of pending warrants, (iv) to expedite the investigation/prosecution of pending electoral offences (v) unearthing of illicit liquor factories (vi) seizure of illegal arms and ammunition etc.,.</a:t>
            </a:r>
          </a:p>
          <a:p>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85000" lnSpcReduction="10000"/>
          </a:bodyPr>
          <a:lstStyle/>
          <a:p>
            <a:pPr lvl="0" algn="just"/>
            <a:r>
              <a:rPr lang="en-US" dirty="0" smtClean="0">
                <a:solidFill>
                  <a:schemeClr val="accent5">
                    <a:lumMod val="75000"/>
                  </a:schemeClr>
                </a:solidFill>
              </a:rPr>
              <a:t>Fortnightly updated constituency wise information on above special drives be kept ready with DEO to be forwarded to ECI, if and when asked for.</a:t>
            </a:r>
          </a:p>
          <a:p>
            <a:pPr lvl="0" algn="just"/>
            <a:r>
              <a:rPr lang="en-US" dirty="0" smtClean="0">
                <a:solidFill>
                  <a:schemeClr val="accent5">
                    <a:lumMod val="75000"/>
                  </a:schemeClr>
                </a:solidFill>
              </a:rPr>
              <a:t>Prohibitory orders u/s 144 CRPC banning the carrying of licensed arms - 100% scrutiny of arms licenses.</a:t>
            </a:r>
          </a:p>
          <a:p>
            <a:pPr lvl="0" algn="just"/>
            <a:r>
              <a:rPr lang="en-US" dirty="0" smtClean="0">
                <a:solidFill>
                  <a:schemeClr val="accent5">
                    <a:lumMod val="75000"/>
                  </a:schemeClr>
                </a:solidFill>
              </a:rPr>
              <a:t>Order relating to use of loudspeakers.</a:t>
            </a:r>
          </a:p>
          <a:p>
            <a:pPr lvl="0" algn="just"/>
            <a:r>
              <a:rPr lang="en-US" dirty="0" smtClean="0">
                <a:solidFill>
                  <a:schemeClr val="accent5">
                    <a:lumMod val="75000"/>
                  </a:schemeClr>
                </a:solidFill>
              </a:rPr>
              <a:t>Immediately after announcement of election review of license holders.</a:t>
            </a:r>
          </a:p>
          <a:p>
            <a:pPr lvl="0" algn="just"/>
            <a:r>
              <a:rPr lang="en-US" dirty="0" smtClean="0">
                <a:solidFill>
                  <a:schemeClr val="accent5">
                    <a:lumMod val="75000"/>
                  </a:schemeClr>
                </a:solidFill>
              </a:rPr>
              <a:t>Depositing of arms and ban on issuing of new arms license after announcement of elections.</a:t>
            </a:r>
          </a:p>
          <a:p>
            <a:pPr lvl="0" algn="just"/>
            <a:r>
              <a:rPr lang="en-US" dirty="0" smtClean="0">
                <a:solidFill>
                  <a:schemeClr val="accent5">
                    <a:lumMod val="75000"/>
                  </a:schemeClr>
                </a:solidFill>
              </a:rPr>
              <a:t>Strict vigil and thorough checking of vehicles from 3 days before the poll till counting of votes to ensure that no undesirable elements or arms and ammunitions are being transported from outside.</a:t>
            </a:r>
          </a:p>
          <a:p>
            <a:pPr algn="just"/>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lvl="0" algn="just"/>
            <a:r>
              <a:rPr lang="en-US" sz="2800" dirty="0" smtClean="0">
                <a:solidFill>
                  <a:schemeClr val="accent5">
                    <a:lumMod val="75000"/>
                  </a:schemeClr>
                </a:solidFill>
              </a:rPr>
              <a:t>Preventive actions u/s 107/116/109 CRPC</a:t>
            </a:r>
          </a:p>
          <a:p>
            <a:pPr lvl="0" algn="just"/>
            <a:r>
              <a:rPr lang="en-US" sz="2800" dirty="0" smtClean="0">
                <a:solidFill>
                  <a:schemeClr val="accent5">
                    <a:lumMod val="75000"/>
                  </a:schemeClr>
                </a:solidFill>
              </a:rPr>
              <a:t>Sending proposals to Law Department for vesting powers of special executive magistrates and appointment of special executive magistrates.</a:t>
            </a:r>
          </a:p>
          <a:p>
            <a:pPr lvl="0" algn="just"/>
            <a:r>
              <a:rPr lang="en-US" sz="2800" dirty="0" smtClean="0">
                <a:solidFill>
                  <a:schemeClr val="accent5">
                    <a:lumMod val="75000"/>
                  </a:schemeClr>
                </a:solidFill>
              </a:rPr>
              <a:t>Daily Law and Order report for the district in format prescribed in format LOR-1 be sent to Home department and not directly to ECI - Home department shall send a consolidated report on entire State in format LOR-2 to the CEO for onward submission to ECI - Daily report regularly from notification of elections till completion of elections.</a:t>
            </a:r>
          </a:p>
          <a:p>
            <a:pPr algn="just"/>
            <a:endParaRPr lang="en-US" sz="2800" dirty="0" smtClean="0">
              <a:solidFill>
                <a:schemeClr val="accent5">
                  <a:lumMod val="75000"/>
                </a:schemeClr>
              </a:solidFill>
            </a:endParaRP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Security force deployment Plan</a:t>
            </a:r>
            <a:r>
              <a:rPr lang="en-US" sz="3200" dirty="0" smtClean="0">
                <a:solidFill>
                  <a:schemeClr val="accent1">
                    <a:lumMod val="75000"/>
                  </a:schemeClr>
                </a:solidFill>
              </a:rPr>
              <a:t> (ECI's No. 464/INST/2008-EPS dt. 24.10.2008)</a:t>
            </a:r>
            <a:br>
              <a:rPr lang="en-US" sz="3200" dirty="0" smtClean="0">
                <a:solidFill>
                  <a:schemeClr val="accent1">
                    <a:lumMod val="75000"/>
                  </a:schemeClr>
                </a:solidFill>
              </a:rPr>
            </a:br>
            <a:endParaRPr lang="en-US" sz="3200" dirty="0">
              <a:solidFill>
                <a:schemeClr val="accent1">
                  <a:lumMod val="75000"/>
                </a:schemeClr>
              </a:solidFill>
            </a:endParaRPr>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algn="just"/>
            <a:r>
              <a:rPr lang="en-US" b="1" dirty="0" smtClean="0">
                <a:solidFill>
                  <a:srgbClr val="FF0000"/>
                </a:solidFill>
              </a:rPr>
              <a:t>Security Plan -</a:t>
            </a:r>
            <a:r>
              <a:rPr lang="en-US" dirty="0" smtClean="0">
                <a:solidFill>
                  <a:srgbClr val="FF0000"/>
                </a:solidFill>
              </a:rPr>
              <a:t> [</a:t>
            </a:r>
            <a:r>
              <a:rPr lang="en-US" dirty="0" smtClean="0">
                <a:solidFill>
                  <a:srgbClr val="FF0000"/>
                </a:solidFill>
                <a:hlinkClick r:id="rId2" action="ppaction://hlinkfile"/>
              </a:rPr>
              <a:t>ECI's No. 464/L&amp;O/2007 PLN-I dt. 8.1.07</a:t>
            </a:r>
            <a:r>
              <a:rPr lang="en-US" dirty="0" smtClean="0">
                <a:solidFill>
                  <a:srgbClr val="FF0000"/>
                </a:solidFill>
              </a:rPr>
              <a:t> and </a:t>
            </a:r>
            <a:r>
              <a:rPr lang="en-US" dirty="0" smtClean="0">
                <a:solidFill>
                  <a:srgbClr val="FF0000"/>
                </a:solidFill>
                <a:hlinkClick r:id="rId3" action="ppaction://hlinkfile"/>
              </a:rPr>
              <a:t>No. 464/INST/2008 - EPS dt. 24.10.2008</a:t>
            </a:r>
            <a:r>
              <a:rPr lang="en-US" dirty="0" smtClean="0">
                <a:solidFill>
                  <a:srgbClr val="FF0000"/>
                </a:solidFill>
              </a:rPr>
              <a:t>]</a:t>
            </a:r>
          </a:p>
          <a:p>
            <a:pPr algn="just"/>
            <a:r>
              <a:rPr lang="en-US" dirty="0" smtClean="0">
                <a:solidFill>
                  <a:schemeClr val="accent5">
                    <a:lumMod val="75000"/>
                  </a:schemeClr>
                </a:solidFill>
              </a:rPr>
              <a:t>(</a:t>
            </a:r>
            <a:r>
              <a:rPr lang="en-US" dirty="0" err="1" smtClean="0">
                <a:solidFill>
                  <a:schemeClr val="accent5">
                    <a:lumMod val="75000"/>
                  </a:schemeClr>
                </a:solidFill>
              </a:rPr>
              <a:t>i</a:t>
            </a:r>
            <a:r>
              <a:rPr lang="en-US" dirty="0" smtClean="0">
                <a:solidFill>
                  <a:schemeClr val="accent5">
                    <a:lumMod val="75000"/>
                  </a:schemeClr>
                </a:solidFill>
              </a:rPr>
              <a:t>)	Full and optimal </a:t>
            </a:r>
            <a:r>
              <a:rPr lang="en-US" dirty="0" err="1" smtClean="0">
                <a:solidFill>
                  <a:schemeClr val="accent5">
                    <a:lumMod val="75000"/>
                  </a:schemeClr>
                </a:solidFill>
              </a:rPr>
              <a:t>utilisation</a:t>
            </a:r>
            <a:r>
              <a:rPr lang="en-US" dirty="0" smtClean="0">
                <a:solidFill>
                  <a:schemeClr val="accent5">
                    <a:lumMod val="75000"/>
                  </a:schemeClr>
                </a:solidFill>
              </a:rPr>
              <a:t> of CPFs and SAPFs to be ensured.</a:t>
            </a:r>
          </a:p>
          <a:p>
            <a:pPr algn="just"/>
            <a:r>
              <a:rPr lang="en-US" dirty="0" smtClean="0">
                <a:solidFill>
                  <a:schemeClr val="accent5">
                    <a:lumMod val="75000"/>
                  </a:schemeClr>
                </a:solidFill>
              </a:rPr>
              <a:t>(ii)	CPF can be </a:t>
            </a:r>
            <a:r>
              <a:rPr lang="en-US" dirty="0" err="1" smtClean="0">
                <a:solidFill>
                  <a:schemeClr val="accent5">
                    <a:lumMod val="75000"/>
                  </a:schemeClr>
                </a:solidFill>
              </a:rPr>
              <a:t>splitted</a:t>
            </a:r>
            <a:r>
              <a:rPr lang="en-US" dirty="0" smtClean="0">
                <a:solidFill>
                  <a:schemeClr val="accent5">
                    <a:lumMod val="75000"/>
                  </a:schemeClr>
                </a:solidFill>
              </a:rPr>
              <a:t> into half section - (SP to certify that the area is insurgency / </a:t>
            </a:r>
            <a:r>
              <a:rPr lang="en-US" dirty="0" err="1" smtClean="0">
                <a:solidFill>
                  <a:schemeClr val="accent5">
                    <a:lumMod val="75000"/>
                  </a:schemeClr>
                </a:solidFill>
              </a:rPr>
              <a:t>naxalite</a:t>
            </a:r>
            <a:r>
              <a:rPr lang="en-US" dirty="0" smtClean="0">
                <a:solidFill>
                  <a:schemeClr val="accent5">
                    <a:lumMod val="75000"/>
                  </a:schemeClr>
                </a:solidFill>
              </a:rPr>
              <a:t> free). In areas which are insurgency/ militancy/ </a:t>
            </a:r>
            <a:r>
              <a:rPr lang="en-US" dirty="0" err="1" smtClean="0">
                <a:solidFill>
                  <a:schemeClr val="accent5">
                    <a:lumMod val="75000"/>
                  </a:schemeClr>
                </a:solidFill>
              </a:rPr>
              <a:t>naxalite</a:t>
            </a:r>
            <a:r>
              <a:rPr lang="en-US" dirty="0" smtClean="0">
                <a:solidFill>
                  <a:schemeClr val="accent5">
                    <a:lumMod val="75000"/>
                  </a:schemeClr>
                </a:solidFill>
              </a:rPr>
              <a:t> affected, section of CPF not to be broken.</a:t>
            </a:r>
          </a:p>
          <a:p>
            <a:pPr algn="just"/>
            <a:r>
              <a:rPr lang="en-US" dirty="0" smtClean="0">
                <a:solidFill>
                  <a:schemeClr val="accent5">
                    <a:lumMod val="75000"/>
                  </a:schemeClr>
                </a:solidFill>
              </a:rPr>
              <a:t>(iii)	State deployment plan - To be prepared in consultation with CEO taking account the available forces of State Police/SAPF and CPF which will be made available by the MHA.</a:t>
            </a:r>
          </a:p>
          <a:p>
            <a:pPr algn="just"/>
            <a:r>
              <a:rPr lang="en-US" dirty="0" smtClean="0">
                <a:solidFill>
                  <a:schemeClr val="accent5">
                    <a:lumMod val="75000"/>
                  </a:schemeClr>
                </a:solidFill>
              </a:rPr>
              <a:t>(iv)	District deployment plan - To be prepared under the chairmanship of DM/DEO - and to be approved by Observers - No deviation without express prior approval of Observer.</a:t>
            </a:r>
          </a:p>
          <a:p>
            <a:pPr algn="just"/>
            <a:r>
              <a:rPr lang="en-US" dirty="0" smtClean="0">
                <a:solidFill>
                  <a:schemeClr val="accent5">
                    <a:lumMod val="75000"/>
                  </a:schemeClr>
                </a:solidFill>
              </a:rPr>
              <a:t>(v) State deployment plan and district deployment plan would be </a:t>
            </a:r>
            <a:r>
              <a:rPr lang="en-US" dirty="0" err="1" smtClean="0">
                <a:solidFill>
                  <a:schemeClr val="accent5">
                    <a:lumMod val="75000"/>
                  </a:schemeClr>
                </a:solidFill>
              </a:rPr>
              <a:t>finalised</a:t>
            </a:r>
            <a:r>
              <a:rPr lang="en-US" dirty="0" smtClean="0">
                <a:solidFill>
                  <a:schemeClr val="accent5">
                    <a:lumMod val="75000"/>
                  </a:schemeClr>
                </a:solidFill>
              </a:rPr>
              <a:t> at least one week before the poll.</a:t>
            </a:r>
          </a:p>
          <a:p>
            <a:pPr algn="just"/>
            <a:r>
              <a:rPr lang="en-US" dirty="0" smtClean="0">
                <a:solidFill>
                  <a:schemeClr val="accent5">
                    <a:lumMod val="75000"/>
                  </a:schemeClr>
                </a:solidFill>
              </a:rPr>
              <a:t>(vi)	Observers to be given draft force deployment plan on their arrival.</a:t>
            </a:r>
          </a:p>
          <a:p>
            <a:pPr algn="just"/>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287963"/>
          </a:xfrm>
        </p:spPr>
        <p:txBody>
          <a:bodyPr>
            <a:normAutofit fontScale="85000" lnSpcReduction="10000"/>
          </a:bodyPr>
          <a:lstStyle/>
          <a:p>
            <a:pPr algn="just"/>
            <a:r>
              <a:rPr lang="en-US" dirty="0" smtClean="0">
                <a:solidFill>
                  <a:schemeClr val="accent5">
                    <a:lumMod val="75000"/>
                  </a:schemeClr>
                </a:solidFill>
              </a:rPr>
              <a:t>The plan should have sketch map of each sector and identify vulnerable pockets and critical PSs.</a:t>
            </a:r>
          </a:p>
          <a:p>
            <a:pPr algn="just"/>
            <a:r>
              <a:rPr lang="en-US" dirty="0" smtClean="0">
                <a:solidFill>
                  <a:schemeClr val="accent5">
                    <a:lumMod val="75000"/>
                  </a:schemeClr>
                </a:solidFill>
              </a:rPr>
              <a:t>(viii)Police patrol routes and SOs route to the extent possible should be common.</a:t>
            </a:r>
          </a:p>
          <a:p>
            <a:pPr algn="just"/>
            <a:r>
              <a:rPr lang="en-US" dirty="0" smtClean="0">
                <a:solidFill>
                  <a:schemeClr val="accent5">
                    <a:lumMod val="75000"/>
                  </a:schemeClr>
                </a:solidFill>
              </a:rPr>
              <a:t>(ix)	Deployment of any force (other than State Police and CPF) i.e. Home Guards etc., will require prior permission of ECI.</a:t>
            </a:r>
          </a:p>
          <a:p>
            <a:pPr algn="just"/>
            <a:r>
              <a:rPr lang="en-US" dirty="0" smtClean="0">
                <a:solidFill>
                  <a:schemeClr val="accent5">
                    <a:lumMod val="75000"/>
                  </a:schemeClr>
                </a:solidFill>
              </a:rPr>
              <a:t>(x)	Security cover to contesting candidates only as per assessment of threat, and not in routine manner - Observers should be provided with adequate security.</a:t>
            </a:r>
          </a:p>
          <a:p>
            <a:pPr algn="just"/>
            <a:r>
              <a:rPr lang="en-US" dirty="0" smtClean="0">
                <a:solidFill>
                  <a:schemeClr val="accent5">
                    <a:lumMod val="75000"/>
                  </a:schemeClr>
                </a:solidFill>
              </a:rPr>
              <a:t>(xi)	Three tier cordoning system to be set up in counting </a:t>
            </a:r>
            <a:r>
              <a:rPr lang="en-US" dirty="0" err="1" smtClean="0">
                <a:solidFill>
                  <a:schemeClr val="accent5">
                    <a:lumMod val="75000"/>
                  </a:schemeClr>
                </a:solidFill>
              </a:rPr>
              <a:t>centres</a:t>
            </a:r>
            <a:r>
              <a:rPr lang="en-US" dirty="0" smtClean="0">
                <a:solidFill>
                  <a:schemeClr val="accent5">
                    <a:lumMod val="75000"/>
                  </a:schemeClr>
                </a:solidFill>
              </a:rPr>
              <a:t> (</a:t>
            </a:r>
            <a:r>
              <a:rPr lang="en-US" dirty="0" smtClean="0">
                <a:solidFill>
                  <a:schemeClr val="accent5">
                    <a:lumMod val="75000"/>
                  </a:schemeClr>
                </a:solidFill>
                <a:hlinkClick r:id="rId2" action="ppaction://hlinkfile"/>
              </a:rPr>
              <a:t>ECI's No. 470/2007/PLN-I dt. 11.1.2007</a:t>
            </a:r>
            <a:r>
              <a:rPr lang="en-US" dirty="0" smtClean="0">
                <a:solidFill>
                  <a:schemeClr val="accent5">
                    <a:lumMod val="75000"/>
                  </a:schemeClr>
                </a:solidFill>
              </a:rPr>
              <a:t>).</a:t>
            </a:r>
          </a:p>
          <a:p>
            <a:pPr algn="just"/>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1"/>
            <a:ext cx="8229600" cy="5364163"/>
          </a:xfrm>
        </p:spPr>
        <p:txBody>
          <a:bodyPr>
            <a:normAutofit fontScale="92500" lnSpcReduction="20000"/>
          </a:bodyPr>
          <a:lstStyle/>
          <a:p>
            <a:pPr algn="just"/>
            <a:r>
              <a:rPr lang="en-US" dirty="0" smtClean="0">
                <a:solidFill>
                  <a:schemeClr val="accent5">
                    <a:lumMod val="75000"/>
                  </a:schemeClr>
                </a:solidFill>
              </a:rPr>
              <a:t>Sealing of inter state borders/inter district borders, well in advance to prevent infiltration of antisocial and disruptive elements.</a:t>
            </a:r>
          </a:p>
          <a:p>
            <a:pPr algn="just"/>
            <a:r>
              <a:rPr lang="en-US" dirty="0" smtClean="0">
                <a:solidFill>
                  <a:schemeClr val="accent5">
                    <a:lumMod val="75000"/>
                  </a:schemeClr>
                </a:solidFill>
              </a:rPr>
              <a:t>For guarding strong rooms after the poll to the extent possible, CPF will be used and wherever CPF is not available SAP will be used.</a:t>
            </a:r>
          </a:p>
          <a:p>
            <a:pPr algn="just"/>
            <a:r>
              <a:rPr lang="en-US" dirty="0" smtClean="0">
                <a:solidFill>
                  <a:schemeClr val="accent5">
                    <a:lumMod val="75000"/>
                  </a:schemeClr>
                </a:solidFill>
              </a:rPr>
              <a:t>The forces shall be deployed at the PSs in the following order of sensitivity - CPF followed by SAP followed by DAP (</a:t>
            </a:r>
            <a:r>
              <a:rPr lang="en-US" dirty="0" smtClean="0">
                <a:solidFill>
                  <a:schemeClr val="accent5">
                    <a:lumMod val="75000"/>
                  </a:schemeClr>
                </a:solidFill>
                <a:hlinkClick r:id="rId2" action="ppaction://hlinkfile"/>
              </a:rPr>
              <a:t>ECI's No. 464/L&amp;O/2007 PLN-I dt. 8.1.07</a:t>
            </a:r>
            <a:r>
              <a:rPr lang="en-US" dirty="0" smtClean="0">
                <a:solidFill>
                  <a:schemeClr val="accent5">
                    <a:lumMod val="75000"/>
                  </a:schemeClr>
                </a:solidFill>
              </a:rPr>
              <a:t>).</a:t>
            </a:r>
          </a:p>
          <a:p>
            <a:pPr algn="just"/>
            <a:r>
              <a:rPr lang="en-US" dirty="0" smtClean="0">
                <a:solidFill>
                  <a:schemeClr val="accent5">
                    <a:lumMod val="75000"/>
                  </a:schemeClr>
                </a:solidFill>
              </a:rPr>
              <a:t>Additional measures at critical polling stations - As per criteria [</a:t>
            </a:r>
            <a:r>
              <a:rPr lang="en-US" dirty="0" smtClean="0">
                <a:solidFill>
                  <a:schemeClr val="accent5">
                    <a:lumMod val="75000"/>
                  </a:schemeClr>
                </a:solidFill>
                <a:hlinkClick r:id="rId3" action="ppaction://hlinkfile"/>
              </a:rPr>
              <a:t>ECI's No. 464/INST/2008-EPS dt. 24.10.2008</a:t>
            </a:r>
            <a:r>
              <a:rPr lang="en-US" dirty="0" smtClean="0">
                <a:solidFill>
                  <a:schemeClr val="accent5">
                    <a:lumMod val="75000"/>
                  </a:schemeClr>
                </a:solidFill>
              </a:rPr>
              <a:t>]</a:t>
            </a:r>
          </a:p>
          <a:p>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tx2">
              <a:lumMod val="60000"/>
              <a:lumOff val="40000"/>
            </a:schemeClr>
          </a:solidFill>
        </p:spPr>
        <p:txBody>
          <a:bodyPr vert="horz" lIns="91440" tIns="45720" rIns="91440" bIns="45720" rtlCol="0" anchor="ctr">
            <a:noAutofit/>
          </a:bodyPr>
          <a:lstStyle/>
          <a:p>
            <a:r>
              <a:rPr lang="en-US" sz="3600" b="1" dirty="0" smtClean="0"/>
              <a:t>Learning Objective : </a:t>
            </a:r>
            <a:r>
              <a:rPr lang="en-US" sz="3600" b="1" dirty="0"/>
              <a:t>To ensure carrying out Vulnerability Mapping</a:t>
            </a:r>
          </a:p>
        </p:txBody>
      </p:sp>
      <p:sp>
        <p:nvSpPr>
          <p:cNvPr id="5" name="Footer Placeholder 4"/>
          <p:cNvSpPr>
            <a:spLocks noGrp="1"/>
          </p:cNvSpPr>
          <p:nvPr>
            <p:ph type="ftr" sz="quarter" idx="11"/>
          </p:nvPr>
        </p:nvSpPr>
        <p:spPr/>
        <p:txBody>
          <a:bodyPr/>
          <a:lstStyle/>
          <a:p>
            <a:r>
              <a:rPr lang="en-US" dirty="0" smtClean="0"/>
              <a:t>Learning Module of RO/ARO</a:t>
            </a:r>
            <a:endParaRPr lang="en-US" dirty="0"/>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2</a:t>
            </a:fld>
            <a:endParaRPr lang="en-US" dirty="0"/>
          </a:p>
        </p:txBody>
      </p:sp>
      <p:graphicFrame>
        <p:nvGraphicFramePr>
          <p:cNvPr id="7" name="Diagram 6"/>
          <p:cNvGraphicFramePr/>
          <p:nvPr>
            <p:extLst>
              <p:ext uri="{D42A27DB-BD31-4B8C-83A1-F6EECF244321}">
                <p14:modId xmlns:p14="http://schemas.microsoft.com/office/powerpoint/2010/main" val="2513694062"/>
              </p:ext>
            </p:extLst>
          </p:nvPr>
        </p:nvGraphicFramePr>
        <p:xfrm>
          <a:off x="457201" y="1452214"/>
          <a:ext cx="7851964" cy="431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203706"/>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graphicEl>
                                              <a:dgm id="{12E18BFA-1E3C-C245-9563-08F978DA71FC}"/>
                                            </p:graphicEl>
                                          </p:spTgt>
                                        </p:tgtEl>
                                        <p:attrNameLst>
                                          <p:attrName>style.visibility</p:attrName>
                                        </p:attrNameLst>
                                      </p:cBhvr>
                                      <p:to>
                                        <p:strVal val="visible"/>
                                      </p:to>
                                    </p:set>
                                    <p:anim calcmode="lin" valueType="num">
                                      <p:cBhvr additive="base">
                                        <p:cTn id="7" dur="500" fill="hold"/>
                                        <p:tgtEl>
                                          <p:spTgt spid="7">
                                            <p:graphicEl>
                                              <a:dgm id="{12E18BFA-1E3C-C245-9563-08F978DA71FC}"/>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12E18BFA-1E3C-C245-9563-08F978DA71FC}"/>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graphicEl>
                                              <a:dgm id="{C3D8A82A-B2FD-CF40-9B3C-978CAE9530B8}"/>
                                            </p:graphicEl>
                                          </p:spTgt>
                                        </p:tgtEl>
                                        <p:attrNameLst>
                                          <p:attrName>style.visibility</p:attrName>
                                        </p:attrNameLst>
                                      </p:cBhvr>
                                      <p:to>
                                        <p:strVal val="visible"/>
                                      </p:to>
                                    </p:set>
                                    <p:anim calcmode="lin" valueType="num">
                                      <p:cBhvr additive="base">
                                        <p:cTn id="13" dur="500" fill="hold"/>
                                        <p:tgtEl>
                                          <p:spTgt spid="7">
                                            <p:graphicEl>
                                              <a:dgm id="{C3D8A82A-B2FD-CF40-9B3C-978CAE9530B8}"/>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C3D8A82A-B2FD-CF40-9B3C-978CAE9530B8}"/>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graphicEl>
                                              <a:dgm id="{335948FF-2DB2-4546-9C90-B66DB9016E03}"/>
                                            </p:graphicEl>
                                          </p:spTgt>
                                        </p:tgtEl>
                                        <p:attrNameLst>
                                          <p:attrName>style.visibility</p:attrName>
                                        </p:attrNameLst>
                                      </p:cBhvr>
                                      <p:to>
                                        <p:strVal val="visible"/>
                                      </p:to>
                                    </p:set>
                                    <p:anim calcmode="lin" valueType="num">
                                      <p:cBhvr additive="base">
                                        <p:cTn id="19" dur="500" fill="hold"/>
                                        <p:tgtEl>
                                          <p:spTgt spid="7">
                                            <p:graphicEl>
                                              <a:dgm id="{335948FF-2DB2-4546-9C90-B66DB9016E03}"/>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335948FF-2DB2-4546-9C90-B66DB9016E03}"/>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7">
                                            <p:graphicEl>
                                              <a:dgm id="{7D50A5D4-3B69-4948-962B-0FF042150583}"/>
                                            </p:graphicEl>
                                          </p:spTgt>
                                        </p:tgtEl>
                                        <p:attrNameLst>
                                          <p:attrName>style.visibility</p:attrName>
                                        </p:attrNameLst>
                                      </p:cBhvr>
                                      <p:to>
                                        <p:strVal val="visible"/>
                                      </p:to>
                                    </p:set>
                                    <p:anim calcmode="lin" valueType="num">
                                      <p:cBhvr additive="base">
                                        <p:cTn id="25" dur="500" fill="hold"/>
                                        <p:tgtEl>
                                          <p:spTgt spid="7">
                                            <p:graphicEl>
                                              <a:dgm id="{7D50A5D4-3B69-4948-962B-0FF042150583}"/>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graphicEl>
                                              <a:dgm id="{7D50A5D4-3B69-4948-962B-0FF042150583}"/>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7">
                                            <p:graphicEl>
                                              <a:dgm id="{7B2C93EF-9FC5-D345-89BA-3DEF295FBA4B}"/>
                                            </p:graphicEl>
                                          </p:spTgt>
                                        </p:tgtEl>
                                        <p:attrNameLst>
                                          <p:attrName>style.visibility</p:attrName>
                                        </p:attrNameLst>
                                      </p:cBhvr>
                                      <p:to>
                                        <p:strVal val="visible"/>
                                      </p:to>
                                    </p:set>
                                    <p:anim calcmode="lin" valueType="num">
                                      <p:cBhvr additive="base">
                                        <p:cTn id="31" dur="500" fill="hold"/>
                                        <p:tgtEl>
                                          <p:spTgt spid="7">
                                            <p:graphicEl>
                                              <a:dgm id="{7B2C93EF-9FC5-D345-89BA-3DEF295FBA4B}"/>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7B2C93EF-9FC5-D345-89BA-3DEF295FBA4B}"/>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7">
                                            <p:graphicEl>
                                              <a:dgm id="{334BC802-7D03-4443-8E3A-939CA7A4DBD9}"/>
                                            </p:graphicEl>
                                          </p:spTgt>
                                        </p:tgtEl>
                                        <p:attrNameLst>
                                          <p:attrName>style.visibility</p:attrName>
                                        </p:attrNameLst>
                                      </p:cBhvr>
                                      <p:to>
                                        <p:strVal val="visible"/>
                                      </p:to>
                                    </p:set>
                                    <p:anim calcmode="lin" valueType="num">
                                      <p:cBhvr additive="base">
                                        <p:cTn id="37" dur="500" fill="hold"/>
                                        <p:tgtEl>
                                          <p:spTgt spid="7">
                                            <p:graphicEl>
                                              <a:dgm id="{334BC802-7D03-4443-8E3A-939CA7A4DBD9}"/>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334BC802-7D03-4443-8E3A-939CA7A4DBD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3200" b="1" dirty="0" smtClean="0">
                <a:solidFill>
                  <a:schemeClr val="accent1">
                    <a:lumMod val="75000"/>
                  </a:schemeClr>
                </a:solidFill>
              </a:rPr>
              <a:t/>
            </a:r>
            <a:br>
              <a:rPr lang="en-US" sz="3200" b="1" dirty="0" smtClean="0">
                <a:solidFill>
                  <a:schemeClr val="accent1">
                    <a:lumMod val="75000"/>
                  </a:schemeClr>
                </a:solidFill>
              </a:rPr>
            </a:br>
            <a:r>
              <a:rPr lang="en-US" sz="3200" b="1" dirty="0" smtClean="0">
                <a:solidFill>
                  <a:schemeClr val="accent1">
                    <a:lumMod val="75000"/>
                  </a:schemeClr>
                </a:solidFill>
              </a:rPr>
              <a:t>Role of CPF and State Police </a:t>
            </a:r>
            <a:r>
              <a:rPr lang="en-US" sz="3200" dirty="0" smtClean="0">
                <a:solidFill>
                  <a:schemeClr val="accent1">
                    <a:lumMod val="75000"/>
                  </a:schemeClr>
                </a:solidFill>
              </a:rPr>
              <a:t>(</a:t>
            </a:r>
            <a:r>
              <a:rPr lang="en-US" sz="3200" dirty="0" smtClean="0">
                <a:solidFill>
                  <a:schemeClr val="accent1">
                    <a:lumMod val="75000"/>
                  </a:schemeClr>
                </a:solidFill>
                <a:hlinkClick r:id="rId2" action="ppaction://hlinkfile"/>
              </a:rPr>
              <a:t>ECI's No. 464/INST/2008-EPS dt. 24.10.2008</a:t>
            </a:r>
            <a:r>
              <a:rPr lang="en-US" sz="3200" dirty="0" smtClean="0">
                <a:solidFill>
                  <a:schemeClr val="accent1">
                    <a:lumMod val="75000"/>
                  </a:schemeClr>
                </a:solidFill>
              </a:rPr>
              <a:t>)</a:t>
            </a:r>
            <a:br>
              <a:rPr lang="en-US" sz="3200" dirty="0" smtClean="0">
                <a:solidFill>
                  <a:schemeClr val="accent1">
                    <a:lumMod val="75000"/>
                  </a:schemeClr>
                </a:solidFill>
              </a:rPr>
            </a:br>
            <a:endParaRPr lang="en-US" sz="3200" dirty="0">
              <a:solidFill>
                <a:schemeClr val="accent1">
                  <a:lumMod val="75000"/>
                </a:schemeClr>
              </a:solidFill>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algn="just"/>
            <a:r>
              <a:rPr lang="en-US" sz="2800" dirty="0" smtClean="0">
                <a:solidFill>
                  <a:schemeClr val="accent5">
                    <a:lumMod val="75000"/>
                  </a:schemeClr>
                </a:solidFill>
              </a:rPr>
              <a:t>CPF not to be kept as strike reserve etc.,.</a:t>
            </a:r>
          </a:p>
          <a:p>
            <a:pPr algn="just"/>
            <a:r>
              <a:rPr lang="en-US" sz="2800" dirty="0" smtClean="0">
                <a:solidFill>
                  <a:schemeClr val="accent5">
                    <a:lumMod val="75000"/>
                  </a:schemeClr>
                </a:solidFill>
              </a:rPr>
              <a:t>CPF will be used for the purpose of area domination, conducting flag march (should be more on foot), confidence building among electors, checking of border etc., till 2 days before the poll.</a:t>
            </a:r>
          </a:p>
          <a:p>
            <a:pPr algn="just"/>
            <a:r>
              <a:rPr lang="en-US" sz="2800" dirty="0" smtClean="0">
                <a:solidFill>
                  <a:schemeClr val="accent5">
                    <a:lumMod val="75000"/>
                  </a:schemeClr>
                </a:solidFill>
              </a:rPr>
              <a:t>For the poll day the CPF shall be assigned duties of guarding PSs, poll material, poll personnel and the poll process and not to look after law and order - CPF may be deployed in any of the following manners: -</a:t>
            </a:r>
          </a:p>
          <a:p>
            <a:pPr algn="just">
              <a:buNone/>
            </a:pPr>
            <a:r>
              <a:rPr lang="en-US" sz="2000" dirty="0" smtClean="0">
                <a:solidFill>
                  <a:schemeClr val="accent5">
                    <a:lumMod val="75000"/>
                  </a:schemeClr>
                </a:solidFill>
              </a:rPr>
              <a:t>	</a:t>
            </a:r>
            <a:r>
              <a:rPr lang="en-US" sz="2800" dirty="0" smtClean="0">
                <a:solidFill>
                  <a:schemeClr val="accent5">
                    <a:lumMod val="75000"/>
                  </a:schemeClr>
                </a:solidFill>
              </a:rPr>
              <a:t>(a)Static guarding of chosen polling stations solely and exclusively by CPF;</a:t>
            </a:r>
          </a:p>
          <a:p>
            <a:pPr algn="just">
              <a:buNone/>
            </a:pPr>
            <a:r>
              <a:rPr lang="en-US" sz="2800" dirty="0" smtClean="0">
                <a:solidFill>
                  <a:schemeClr val="accent5">
                    <a:lumMod val="75000"/>
                  </a:schemeClr>
                </a:solidFill>
              </a:rPr>
              <a:t>	b)Static guarding of polling stations as part of a mixed (composite) team with local state forces;</a:t>
            </a:r>
          </a:p>
          <a:p>
            <a:pPr algn="just"/>
            <a:endParaRPr lang="en-US" sz="20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211763"/>
          </a:xfrm>
        </p:spPr>
        <p:txBody>
          <a:bodyPr>
            <a:normAutofit fontScale="92500" lnSpcReduction="10000"/>
          </a:bodyPr>
          <a:lstStyle/>
          <a:p>
            <a:pPr algn="just">
              <a:buNone/>
            </a:pPr>
            <a:r>
              <a:rPr lang="en-US" dirty="0" smtClean="0">
                <a:solidFill>
                  <a:schemeClr val="accent5">
                    <a:lumMod val="75000"/>
                  </a:schemeClr>
                </a:solidFill>
              </a:rPr>
              <a:t>	c)	Patrolling duty on assigned routes (election sectors) covering a fixed cluster of polling stations;</a:t>
            </a:r>
          </a:p>
          <a:p>
            <a:pPr algn="just"/>
            <a:r>
              <a:rPr lang="en-US" dirty="0" smtClean="0">
                <a:solidFill>
                  <a:schemeClr val="accent5">
                    <a:lumMod val="75000"/>
                  </a:schemeClr>
                </a:solidFill>
              </a:rPr>
              <a:t>(d) 	Patrolling duty as ‘flying squads’ in a defined area with surprise element;</a:t>
            </a:r>
          </a:p>
          <a:p>
            <a:pPr algn="just"/>
            <a:r>
              <a:rPr lang="en-US" dirty="0" smtClean="0">
                <a:solidFill>
                  <a:schemeClr val="accent5">
                    <a:lumMod val="75000"/>
                  </a:schemeClr>
                </a:solidFill>
              </a:rPr>
              <a:t>(e)	Escorting duty of polled EVM with polling personnel back to the receipt centre/strong room after polls are over;</a:t>
            </a:r>
          </a:p>
          <a:p>
            <a:pPr algn="just"/>
            <a:r>
              <a:rPr lang="en-US" dirty="0" smtClean="0">
                <a:solidFill>
                  <a:schemeClr val="accent5">
                    <a:lumMod val="75000"/>
                  </a:schemeClr>
                </a:solidFill>
              </a:rPr>
              <a:t>(f)	Any other duty which is necessitated to ensure the purity and fidelity of the election process.</a:t>
            </a:r>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1"/>
            <a:ext cx="8229600" cy="5516563"/>
          </a:xfrm>
        </p:spPr>
        <p:txBody>
          <a:bodyPr>
            <a:normAutofit lnSpcReduction="10000"/>
          </a:bodyPr>
          <a:lstStyle/>
          <a:p>
            <a:pPr algn="just"/>
            <a:r>
              <a:rPr lang="en-US" sz="2800" dirty="0" smtClean="0">
                <a:solidFill>
                  <a:schemeClr val="accent5">
                    <a:lumMod val="75000"/>
                  </a:schemeClr>
                </a:solidFill>
              </a:rPr>
              <a:t>In static duty at chosen PSs - One CPF </a:t>
            </a:r>
            <a:r>
              <a:rPr lang="en-US" sz="2800" dirty="0" err="1" smtClean="0">
                <a:solidFill>
                  <a:schemeClr val="accent5">
                    <a:lumMod val="75000"/>
                  </a:schemeClr>
                </a:solidFill>
              </a:rPr>
              <a:t>Jawan</a:t>
            </a:r>
            <a:r>
              <a:rPr lang="en-US" sz="2800" dirty="0" smtClean="0">
                <a:solidFill>
                  <a:schemeClr val="accent5">
                    <a:lumMod val="75000"/>
                  </a:schemeClr>
                </a:solidFill>
              </a:rPr>
              <a:t> from the CPF party posted at PS will be stationed at the entrance of PS to watch on the proceedings inside the PS - he will cover other PS also in same building.</a:t>
            </a:r>
          </a:p>
          <a:p>
            <a:pPr algn="just"/>
            <a:r>
              <a:rPr lang="en-US" sz="2800" dirty="0" smtClean="0">
                <a:solidFill>
                  <a:schemeClr val="accent5">
                    <a:lumMod val="75000"/>
                  </a:schemeClr>
                </a:solidFill>
              </a:rPr>
              <a:t>(</a:t>
            </a:r>
            <a:r>
              <a:rPr lang="en-US" sz="2800" dirty="0" err="1" smtClean="0">
                <a:solidFill>
                  <a:schemeClr val="accent5">
                    <a:lumMod val="75000"/>
                  </a:schemeClr>
                </a:solidFill>
              </a:rPr>
              <a:t>i</a:t>
            </a:r>
            <a:r>
              <a:rPr lang="en-US" sz="2800" dirty="0" smtClean="0">
                <a:solidFill>
                  <a:schemeClr val="accent5">
                    <a:lumMod val="75000"/>
                  </a:schemeClr>
                </a:solidFill>
              </a:rPr>
              <a:t>)	Where CPF has been assigned static guard duties but could not reach the assigned PS, the poll shall not commence. </a:t>
            </a:r>
          </a:p>
          <a:p>
            <a:pPr algn="just"/>
            <a:r>
              <a:rPr lang="en-US" sz="2800" dirty="0" smtClean="0">
                <a:solidFill>
                  <a:schemeClr val="accent5">
                    <a:lumMod val="75000"/>
                  </a:schemeClr>
                </a:solidFill>
              </a:rPr>
              <a:t>(ii)	Local State Police for maintenance of general law and order.</a:t>
            </a:r>
          </a:p>
          <a:p>
            <a:pPr algn="just"/>
            <a:r>
              <a:rPr lang="en-US" sz="2800" dirty="0" smtClean="0">
                <a:solidFill>
                  <a:schemeClr val="accent5">
                    <a:lumMod val="75000"/>
                  </a:schemeClr>
                </a:solidFill>
              </a:rPr>
              <a:t>(iii)	Local police not to replace the CPF at PS where the CPF has been assigned duties solely and exclusively - Supervision and control over the CPF at PS not by local Police Officer.</a:t>
            </a:r>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normAutofit/>
          </a:bodyPr>
          <a:lstStyle/>
          <a:p>
            <a:pPr algn="just"/>
            <a:r>
              <a:rPr lang="en-US" sz="2800" dirty="0" smtClean="0">
                <a:solidFill>
                  <a:schemeClr val="accent5">
                    <a:lumMod val="75000"/>
                  </a:schemeClr>
                </a:solidFill>
              </a:rPr>
              <a:t>Hamlets/habitations with in polling area that are vulnerable to threat, intimidation and undue influence shall be identified and confidence building and preventing measures be taken in advance by local state police.</a:t>
            </a:r>
          </a:p>
          <a:p>
            <a:pPr algn="just"/>
            <a:r>
              <a:rPr lang="en-US" sz="2800" dirty="0" smtClean="0">
                <a:solidFill>
                  <a:schemeClr val="accent5">
                    <a:lumMod val="75000"/>
                  </a:schemeClr>
                </a:solidFill>
              </a:rPr>
              <a:t>(iv)	Only if enough CPF is not available, local State Police can be deployed at PS.</a:t>
            </a:r>
          </a:p>
          <a:p>
            <a:pPr algn="just"/>
            <a:r>
              <a:rPr lang="en-US" sz="2800" dirty="0" smtClean="0">
                <a:solidFill>
                  <a:schemeClr val="accent5">
                    <a:lumMod val="75000"/>
                  </a:schemeClr>
                </a:solidFill>
              </a:rPr>
              <a:t>(v)	A minimum two unarmed local State Police personnel/Home Guard for each PS - When a PS is covered with CPF unit, only one local police will be deployed.</a:t>
            </a: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91200"/>
          </a:xfrm>
        </p:spPr>
        <p:txBody>
          <a:bodyPr>
            <a:normAutofit/>
          </a:bodyPr>
          <a:lstStyle/>
          <a:p>
            <a:pPr algn="just"/>
            <a:r>
              <a:rPr lang="en-US" sz="2800" dirty="0" smtClean="0">
                <a:solidFill>
                  <a:schemeClr val="accent5">
                    <a:lumMod val="75000"/>
                  </a:schemeClr>
                </a:solidFill>
              </a:rPr>
              <a:t>CPF mobile patrolling party will be provided sketch map and list of critical polling stations.</a:t>
            </a:r>
          </a:p>
          <a:p>
            <a:pPr algn="just"/>
            <a:r>
              <a:rPr lang="en-US" sz="2800" dirty="0" smtClean="0">
                <a:solidFill>
                  <a:schemeClr val="accent5">
                    <a:lumMod val="75000"/>
                  </a:schemeClr>
                </a:solidFill>
              </a:rPr>
              <a:t>(xii)	When the CPF is assigned duty in a "flying squad" mode, it shall be accompanied by a Zonal Magistrate.</a:t>
            </a:r>
          </a:p>
          <a:p>
            <a:pPr algn="just"/>
            <a:r>
              <a:rPr lang="en-US" sz="2800" dirty="0" smtClean="0">
                <a:solidFill>
                  <a:schemeClr val="accent5">
                    <a:lumMod val="75000"/>
                  </a:schemeClr>
                </a:solidFill>
              </a:rPr>
              <a:t>	</a:t>
            </a:r>
            <a:r>
              <a:rPr lang="en-US" sz="2800" dirty="0" smtClean="0">
                <a:solidFill>
                  <a:srgbClr val="FF0000"/>
                </a:solidFill>
              </a:rPr>
              <a:t>Amenities to CPF personnel</a:t>
            </a:r>
          </a:p>
          <a:p>
            <a:pPr algn="just"/>
            <a:r>
              <a:rPr lang="en-US" sz="2800" dirty="0" smtClean="0">
                <a:solidFill>
                  <a:schemeClr val="accent5">
                    <a:lumMod val="75000"/>
                  </a:schemeClr>
                </a:solidFill>
              </a:rPr>
              <a:t>	(a)	Food arrangements to be made at par with those 		of the State Police/Polling personnel </a:t>
            </a:r>
          </a:p>
          <a:p>
            <a:pPr algn="just"/>
            <a:r>
              <a:rPr lang="en-US" sz="2800" dirty="0" smtClean="0">
                <a:solidFill>
                  <a:schemeClr val="accent5">
                    <a:lumMod val="75000"/>
                  </a:schemeClr>
                </a:solidFill>
              </a:rPr>
              <a:t>	(b)	Packed lunch on poll/counting duty</a:t>
            </a:r>
          </a:p>
          <a:p>
            <a:pPr algn="just"/>
            <a:r>
              <a:rPr lang="en-US" sz="2800" dirty="0" smtClean="0">
                <a:solidFill>
                  <a:schemeClr val="accent5">
                    <a:lumMod val="75000"/>
                  </a:schemeClr>
                </a:solidFill>
              </a:rPr>
              <a:t>	(c)	Accommodation - as prescribed.</a:t>
            </a:r>
          </a:p>
          <a:p>
            <a:pPr algn="just"/>
            <a:r>
              <a:rPr lang="en-US" sz="2800" dirty="0" smtClean="0">
                <a:solidFill>
                  <a:schemeClr val="accent5">
                    <a:lumMod val="75000"/>
                  </a:schemeClr>
                </a:solidFill>
              </a:rPr>
              <a:t>	(d)	Vehicle / transportation </a:t>
            </a:r>
          </a:p>
          <a:p>
            <a:pPr algn="just"/>
            <a:r>
              <a:rPr lang="en-US" sz="2800" dirty="0" smtClean="0">
                <a:solidFill>
                  <a:schemeClr val="accent5">
                    <a:lumMod val="75000"/>
                  </a:schemeClr>
                </a:solidFill>
              </a:rPr>
              <a:t>	(e)	SIM card to Coy. Commanders</a:t>
            </a: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200" b="1" dirty="0" smtClean="0">
                <a:solidFill>
                  <a:schemeClr val="accent1">
                    <a:lumMod val="75000"/>
                  </a:schemeClr>
                </a:solidFill>
              </a:rPr>
              <a:t>Identification of critical polling stations</a:t>
            </a:r>
            <a:br>
              <a:rPr lang="en-US" sz="3200" b="1" dirty="0" smtClean="0">
                <a:solidFill>
                  <a:schemeClr val="accent1">
                    <a:lumMod val="75000"/>
                  </a:schemeClr>
                </a:solidFill>
              </a:rPr>
            </a:br>
            <a:r>
              <a:rPr lang="en-US" sz="3200" dirty="0" smtClean="0">
                <a:solidFill>
                  <a:schemeClr val="accent1">
                    <a:lumMod val="75000"/>
                  </a:schemeClr>
                </a:solidFill>
              </a:rPr>
              <a:t> </a:t>
            </a:r>
            <a:r>
              <a:rPr lang="en-US" sz="2700" dirty="0" smtClean="0"/>
              <a:t>[</a:t>
            </a:r>
            <a:r>
              <a:rPr lang="en-US" sz="2700" dirty="0" smtClean="0">
                <a:hlinkClick r:id="rId2" action="ppaction://hlinkfile"/>
              </a:rPr>
              <a:t>ECI No. 464/INST/2008-EPS dt. 24.10.2008</a:t>
            </a:r>
            <a:r>
              <a:rPr lang="en-US" sz="2700" dirty="0" smtClean="0"/>
              <a:t>] Factors to be taken into account </a:t>
            </a:r>
            <a:endParaRPr lang="en-US" sz="2700" dirty="0"/>
          </a:p>
        </p:txBody>
      </p:sp>
      <p:sp>
        <p:nvSpPr>
          <p:cNvPr id="3" name="Content Placeholder 2"/>
          <p:cNvSpPr>
            <a:spLocks noGrp="1"/>
          </p:cNvSpPr>
          <p:nvPr>
            <p:ph idx="1"/>
          </p:nvPr>
        </p:nvSpPr>
        <p:spPr>
          <a:xfrm>
            <a:off x="457200" y="1447801"/>
            <a:ext cx="8229600" cy="4952999"/>
          </a:xfrm>
        </p:spPr>
        <p:txBody>
          <a:bodyPr>
            <a:normAutofit/>
          </a:bodyPr>
          <a:lstStyle/>
          <a:p>
            <a:pPr lvl="0" algn="just"/>
            <a:r>
              <a:rPr lang="en-US" sz="2800" dirty="0" smtClean="0">
                <a:solidFill>
                  <a:schemeClr val="accent5">
                    <a:lumMod val="75000"/>
                  </a:schemeClr>
                </a:solidFill>
              </a:rPr>
              <a:t>PSs of high % of Non EPIC voters.</a:t>
            </a:r>
          </a:p>
          <a:p>
            <a:pPr lvl="0" algn="just"/>
            <a:r>
              <a:rPr lang="en-US" sz="2800" dirty="0" smtClean="0">
                <a:solidFill>
                  <a:schemeClr val="accent5">
                    <a:lumMod val="75000"/>
                  </a:schemeClr>
                </a:solidFill>
              </a:rPr>
              <a:t>PSs of high % of missing voters without family links.</a:t>
            </a:r>
          </a:p>
          <a:p>
            <a:pPr lvl="0" algn="just"/>
            <a:r>
              <a:rPr lang="en-US" sz="2800" dirty="0" smtClean="0">
                <a:solidFill>
                  <a:schemeClr val="accent5">
                    <a:lumMod val="75000"/>
                  </a:schemeClr>
                </a:solidFill>
              </a:rPr>
              <a:t>PSs having vulnerable pockets - SO's, Police's and candidate's "worry list".</a:t>
            </a:r>
          </a:p>
          <a:p>
            <a:pPr lvl="0" algn="just"/>
            <a:r>
              <a:rPr lang="en-US" sz="2800" dirty="0" smtClean="0">
                <a:solidFill>
                  <a:schemeClr val="accent5">
                    <a:lumMod val="75000"/>
                  </a:schemeClr>
                </a:solidFill>
              </a:rPr>
              <a:t>PSs where polling was more than 75% and where more than 75% of votes have been polled in </a:t>
            </a:r>
            <a:r>
              <a:rPr lang="en-US" sz="2800" dirty="0" err="1" smtClean="0">
                <a:solidFill>
                  <a:schemeClr val="accent5">
                    <a:lumMod val="75000"/>
                  </a:schemeClr>
                </a:solidFill>
              </a:rPr>
              <a:t>favour</a:t>
            </a:r>
            <a:r>
              <a:rPr lang="en-US" sz="2800" dirty="0" smtClean="0">
                <a:solidFill>
                  <a:schemeClr val="accent5">
                    <a:lumMod val="75000"/>
                  </a:schemeClr>
                </a:solidFill>
              </a:rPr>
              <a:t> of one candidate in last election.</a:t>
            </a:r>
          </a:p>
          <a:p>
            <a:pPr lvl="0" algn="just"/>
            <a:r>
              <a:rPr lang="en-US" sz="2800" dirty="0" smtClean="0">
                <a:solidFill>
                  <a:schemeClr val="accent5">
                    <a:lumMod val="75000"/>
                  </a:schemeClr>
                </a:solidFill>
              </a:rPr>
              <a:t>Re-poll reported due to malpractices, and where electoral violence has taken place during last election (NOT including re-polls due to EVM malfunction).</a:t>
            </a: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5364163"/>
          </a:xfrm>
        </p:spPr>
        <p:txBody>
          <a:bodyPr>
            <a:normAutofit/>
          </a:bodyPr>
          <a:lstStyle/>
          <a:p>
            <a:pPr algn="just"/>
            <a:r>
              <a:rPr lang="en-US" sz="2800" dirty="0" smtClean="0">
                <a:solidFill>
                  <a:schemeClr val="accent5">
                    <a:lumMod val="75000"/>
                  </a:schemeClr>
                </a:solidFill>
              </a:rPr>
              <a:t>Anti social elements and their areas of influence.</a:t>
            </a:r>
          </a:p>
          <a:p>
            <a:pPr algn="just"/>
            <a:r>
              <a:rPr lang="en-US" sz="2800" dirty="0" smtClean="0">
                <a:solidFill>
                  <a:schemeClr val="accent5">
                    <a:lumMod val="75000"/>
                  </a:schemeClr>
                </a:solidFill>
              </a:rPr>
              <a:t>Observer shall be consulted before finalizing the list of critical PS.</a:t>
            </a:r>
          </a:p>
          <a:p>
            <a:pPr algn="just"/>
            <a:r>
              <a:rPr lang="en-US" sz="2800" dirty="0" smtClean="0">
                <a:solidFill>
                  <a:schemeClr val="accent5">
                    <a:lumMod val="75000"/>
                  </a:schemeClr>
                </a:solidFill>
              </a:rPr>
              <a:t>Categories of critical PSs - like S-1, S-2, S-3 and S-4. Weight-ages to be assigned to each category of criticality.</a:t>
            </a:r>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r>
              <a:rPr lang="en-US" sz="3200" b="1" dirty="0" smtClean="0">
                <a:solidFill>
                  <a:schemeClr val="accent1">
                    <a:lumMod val="75000"/>
                  </a:schemeClr>
                </a:solidFill>
              </a:rPr>
              <a:t>Critical Polling stations - Measures to be followed </a:t>
            </a:r>
            <a:r>
              <a:rPr lang="en-US" sz="3200" dirty="0" smtClean="0">
                <a:solidFill>
                  <a:schemeClr val="accent1">
                    <a:lumMod val="75000"/>
                  </a:schemeClr>
                </a:solidFill>
              </a:rPr>
              <a:t>[ECI No. 464/INST/2008 - EPS dt. 24.10.2008 </a:t>
            </a:r>
            <a:br>
              <a:rPr lang="en-US" sz="3200" dirty="0" smtClean="0">
                <a:solidFill>
                  <a:schemeClr val="accent1">
                    <a:lumMod val="75000"/>
                  </a:schemeClr>
                </a:solidFill>
              </a:rPr>
            </a:br>
            <a:r>
              <a:rPr lang="en-US" sz="3200" dirty="0" smtClean="0">
                <a:solidFill>
                  <a:schemeClr val="accent1">
                    <a:lumMod val="75000"/>
                  </a:schemeClr>
                </a:solidFill>
              </a:rPr>
              <a:t>and No. 447/2007/PLN-4 dt. 17.1.2007] </a:t>
            </a:r>
            <a:endParaRPr lang="en-US" sz="32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lvl="0" algn="just"/>
            <a:r>
              <a:rPr lang="en-US" sz="2800" dirty="0" smtClean="0">
                <a:solidFill>
                  <a:schemeClr val="accent5">
                    <a:lumMod val="75000"/>
                  </a:schemeClr>
                </a:solidFill>
              </a:rPr>
              <a:t>One or all of the following measures: —</a:t>
            </a:r>
          </a:p>
          <a:p>
            <a:pPr algn="just"/>
            <a:r>
              <a:rPr lang="en-US" sz="2800" dirty="0" smtClean="0">
                <a:solidFill>
                  <a:schemeClr val="accent5">
                    <a:lumMod val="75000"/>
                  </a:schemeClr>
                </a:solidFill>
              </a:rPr>
              <a:t>CPF to safe guard the PS.</a:t>
            </a:r>
          </a:p>
          <a:p>
            <a:pPr algn="just"/>
            <a:r>
              <a:rPr lang="en-US" sz="2800" dirty="0" err="1" smtClean="0">
                <a:solidFill>
                  <a:schemeClr val="accent5">
                    <a:lumMod val="75000"/>
                  </a:schemeClr>
                </a:solidFill>
              </a:rPr>
              <a:t>PrOs</a:t>
            </a:r>
            <a:r>
              <a:rPr lang="en-US" sz="2800" dirty="0" smtClean="0">
                <a:solidFill>
                  <a:schemeClr val="accent5">
                    <a:lumMod val="75000"/>
                  </a:schemeClr>
                </a:solidFill>
              </a:rPr>
              <a:t> be briefed to ensure that the EPIC/ alternative identification documents are properly verified and reflected in the remarks col. of  Form 17A</a:t>
            </a:r>
          </a:p>
          <a:p>
            <a:pPr algn="just"/>
            <a:r>
              <a:rPr lang="en-US" sz="2800" dirty="0" smtClean="0">
                <a:solidFill>
                  <a:schemeClr val="accent5">
                    <a:lumMod val="75000"/>
                  </a:schemeClr>
                </a:solidFill>
              </a:rPr>
              <a:t>List of such PSs be given to Commanding/ Assisting Commanding Officer of CPF to keep an eye on such PSs.</a:t>
            </a: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638800"/>
          </a:xfrm>
        </p:spPr>
        <p:txBody>
          <a:bodyPr>
            <a:normAutofit fontScale="92500" lnSpcReduction="10000"/>
          </a:bodyPr>
          <a:lstStyle/>
          <a:p>
            <a:pPr algn="just"/>
            <a:r>
              <a:rPr lang="en-US" sz="2800" dirty="0" smtClean="0">
                <a:solidFill>
                  <a:schemeClr val="accent5">
                    <a:lumMod val="75000"/>
                  </a:schemeClr>
                </a:solidFill>
              </a:rPr>
              <a:t>Digital/Video camera be positioned at identified PSs as directed by the ECI - Photography be carried inside the PS to capture photos of all electors in same sequence as in Form 17A and cover poll proceeding without compromising the secrecy of voting - Special care about the faces of all electors without EPIC or other ECI approved photo identity card. </a:t>
            </a:r>
          </a:p>
          <a:p>
            <a:pPr algn="just"/>
            <a:r>
              <a:rPr lang="en-US" sz="2800" dirty="0" smtClean="0">
                <a:solidFill>
                  <a:schemeClr val="accent5">
                    <a:lumMod val="75000"/>
                  </a:schemeClr>
                </a:solidFill>
              </a:rPr>
              <a:t>Micro Observer to be deployed - with consultation / approval of Observer.</a:t>
            </a:r>
          </a:p>
          <a:p>
            <a:pPr lvl="0" algn="just"/>
            <a:r>
              <a:rPr lang="en-US" sz="2800" dirty="0" smtClean="0">
                <a:solidFill>
                  <a:schemeClr val="accent5">
                    <a:lumMod val="75000"/>
                  </a:schemeClr>
                </a:solidFill>
              </a:rPr>
              <a:t>Critical events in and around the PS should also be captured/photographed</a:t>
            </a:r>
          </a:p>
          <a:p>
            <a:pPr lvl="0" algn="just"/>
            <a:r>
              <a:rPr lang="en-US" sz="2800" dirty="0" smtClean="0">
                <a:solidFill>
                  <a:schemeClr val="accent5">
                    <a:lumMod val="75000"/>
                  </a:schemeClr>
                </a:solidFill>
              </a:rPr>
              <a:t>Digital cameras will be issued by DEO to the trained officers for such PSs - The officer shall submit a certificate after the poll as prescribed.</a:t>
            </a:r>
          </a:p>
          <a:p>
            <a:pPr algn="just"/>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fontScale="90000"/>
          </a:bodyPr>
          <a:lstStyle/>
          <a:p>
            <a:r>
              <a:rPr lang="en-US" sz="3200" b="1" dirty="0" smtClean="0"/>
              <a:t/>
            </a:r>
            <a:br>
              <a:rPr lang="en-US" sz="3200" b="1" dirty="0" smtClean="0"/>
            </a:br>
            <a:r>
              <a:rPr lang="en-US" sz="3200" b="1" dirty="0" smtClean="0">
                <a:solidFill>
                  <a:schemeClr val="accent1">
                    <a:lumMod val="75000"/>
                  </a:schemeClr>
                </a:solidFill>
              </a:rPr>
              <a:t>Prevention of Intimidation to the voters – Vulnerability Mapping  </a:t>
            </a:r>
            <a:r>
              <a:rPr lang="en-US" sz="3200" b="1" dirty="0" smtClean="0"/>
              <a:t/>
            </a:r>
            <a:br>
              <a:rPr lang="en-US" sz="3200" b="1" dirty="0" smtClean="0"/>
            </a:br>
            <a:r>
              <a:rPr lang="en-US" sz="3200" dirty="0" smtClean="0"/>
              <a:t> </a:t>
            </a:r>
            <a:r>
              <a:rPr lang="en-US" sz="2700" dirty="0" smtClean="0"/>
              <a:t>[ECI No. 464/INST/2007 - PLN-I dt. 12.10.2007] and 464/Instructions/EPS/Dt. 5</a:t>
            </a:r>
            <a:r>
              <a:rPr lang="en-US" sz="2700" baseline="30000" dirty="0" smtClean="0"/>
              <a:t>th</a:t>
            </a:r>
            <a:r>
              <a:rPr lang="en-US" sz="2700" dirty="0" smtClean="0"/>
              <a:t> March, 2011</a:t>
            </a:r>
            <a:r>
              <a:rPr lang="en-US" sz="3200" dirty="0" smtClean="0"/>
              <a:t/>
            </a:r>
            <a:br>
              <a:rPr lang="en-US" sz="3200" dirty="0" smtClean="0"/>
            </a:br>
            <a:endParaRPr lang="en-US" sz="3200" dirty="0"/>
          </a:p>
        </p:txBody>
      </p:sp>
      <p:sp>
        <p:nvSpPr>
          <p:cNvPr id="3" name="Content Placeholder 2"/>
          <p:cNvSpPr>
            <a:spLocks noGrp="1"/>
          </p:cNvSpPr>
          <p:nvPr>
            <p:ph idx="1"/>
          </p:nvPr>
        </p:nvSpPr>
        <p:spPr>
          <a:xfrm>
            <a:off x="457200" y="1905001"/>
            <a:ext cx="8229600" cy="4221163"/>
          </a:xfrm>
        </p:spPr>
        <p:txBody>
          <a:bodyPr>
            <a:normAutofit fontScale="92500"/>
          </a:bodyPr>
          <a:lstStyle/>
          <a:p>
            <a:pPr lvl="1" algn="just">
              <a:buFont typeface="Arial" pitchFamily="34" charset="0"/>
              <a:buChar char="•"/>
            </a:pPr>
            <a:r>
              <a:rPr lang="en-US" dirty="0" smtClean="0">
                <a:solidFill>
                  <a:schemeClr val="accent5">
                    <a:lumMod val="75000"/>
                  </a:schemeClr>
                </a:solidFill>
              </a:rPr>
              <a:t>For identification of the areas Sector officers, should do exercise by visiting the area soon after declaration of election - SHO and local administrative officers be consulted before the finalizing the list - [Candidates' "Worry List" also to be considered when candidates are finalized and observers have arrived].</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Source of such threat / intimidation and names of persons who likely to spearhead such offence of undue influence be identified - Past incidence and current apprehensions. </a:t>
            </a:r>
            <a:endParaRPr lang="en-US" sz="2400" dirty="0" smtClean="0">
              <a:solidFill>
                <a:schemeClr val="accent5">
                  <a:lumMod val="75000"/>
                </a:schemeClr>
              </a:solidFill>
            </a:endParaRPr>
          </a:p>
          <a:p>
            <a:endParaRPr lang="en-US" sz="28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51000"/>
          </a:xfrm>
          <a:solidFill>
            <a:schemeClr val="tx2">
              <a:lumMod val="60000"/>
              <a:lumOff val="40000"/>
            </a:schemeClr>
          </a:solidFill>
        </p:spPr>
        <p:txBody>
          <a:bodyPr vert="horz" lIns="91440" tIns="45720" rIns="91440" bIns="45720" rtlCol="0" anchor="ctr">
            <a:normAutofit fontScale="90000"/>
          </a:bodyPr>
          <a:lstStyle/>
          <a:p>
            <a:r>
              <a:rPr lang="en-US" sz="3600" dirty="0" smtClean="0"/>
              <a:t>Sub Learning Objective 1: Definition of Vulnerability</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21541290"/>
              </p:ext>
            </p:extLst>
          </p:nvPr>
        </p:nvGraphicFramePr>
        <p:xfrm>
          <a:off x="457200" y="1217872"/>
          <a:ext cx="82296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3</a:t>
            </a:fld>
            <a:endParaRPr lang="en-US" dirty="0"/>
          </a:p>
        </p:txBody>
      </p:sp>
    </p:spTree>
    <p:extLst>
      <p:ext uri="{BB962C8B-B14F-4D97-AF65-F5344CB8AC3E}">
        <p14:creationId xmlns:p14="http://schemas.microsoft.com/office/powerpoint/2010/main" val="210639842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graphicEl>
                                              <a:dgm id="{501D8BAA-4AAF-0A4E-81D6-ADAC73601870}"/>
                                            </p:graphicEl>
                                          </p:spTgt>
                                        </p:tgtEl>
                                        <p:attrNameLst>
                                          <p:attrName>style.visibility</p:attrName>
                                        </p:attrNameLst>
                                      </p:cBhvr>
                                      <p:to>
                                        <p:strVal val="visible"/>
                                      </p:to>
                                    </p:set>
                                    <p:animEffect transition="in" filter="blinds(horizontal)">
                                      <p:cBhvr>
                                        <p:cTn id="7" dur="500"/>
                                        <p:tgtEl>
                                          <p:spTgt spid="7">
                                            <p:graphicEl>
                                              <a:dgm id="{501D8BAA-4AAF-0A4E-81D6-ADAC7360187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graphicEl>
                                              <a:dgm id="{38489484-B692-E742-9669-671B12D6B3EA}"/>
                                            </p:graphicEl>
                                          </p:spTgt>
                                        </p:tgtEl>
                                        <p:attrNameLst>
                                          <p:attrName>style.visibility</p:attrName>
                                        </p:attrNameLst>
                                      </p:cBhvr>
                                      <p:to>
                                        <p:strVal val="visible"/>
                                      </p:to>
                                    </p:set>
                                    <p:animEffect transition="in" filter="blinds(horizontal)">
                                      <p:cBhvr>
                                        <p:cTn id="12" dur="500"/>
                                        <p:tgtEl>
                                          <p:spTgt spid="7">
                                            <p:graphicEl>
                                              <a:dgm id="{38489484-B692-E742-9669-671B12D6B3EA}"/>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graphicEl>
                                              <a:dgm id="{5528EBDC-98BF-5941-8584-DEC6D05C0545}"/>
                                            </p:graphicEl>
                                          </p:spTgt>
                                        </p:tgtEl>
                                        <p:attrNameLst>
                                          <p:attrName>style.visibility</p:attrName>
                                        </p:attrNameLst>
                                      </p:cBhvr>
                                      <p:to>
                                        <p:strVal val="visible"/>
                                      </p:to>
                                    </p:set>
                                    <p:animEffect transition="in" filter="blinds(horizontal)">
                                      <p:cBhvr>
                                        <p:cTn id="15" dur="500"/>
                                        <p:tgtEl>
                                          <p:spTgt spid="7">
                                            <p:graphicEl>
                                              <a:dgm id="{5528EBDC-98BF-5941-8584-DEC6D05C054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graphicEl>
                                              <a:dgm id="{21667022-4580-CE4C-BA98-E16C05295365}"/>
                                            </p:graphicEl>
                                          </p:spTgt>
                                        </p:tgtEl>
                                        <p:attrNameLst>
                                          <p:attrName>style.visibility</p:attrName>
                                        </p:attrNameLst>
                                      </p:cBhvr>
                                      <p:to>
                                        <p:strVal val="visible"/>
                                      </p:to>
                                    </p:set>
                                    <p:animEffect transition="in" filter="blinds(horizontal)">
                                      <p:cBhvr>
                                        <p:cTn id="20" dur="500"/>
                                        <p:tgtEl>
                                          <p:spTgt spid="7">
                                            <p:graphicEl>
                                              <a:dgm id="{21667022-4580-CE4C-BA98-E16C05295365}"/>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graphicEl>
                                              <a:dgm id="{AED6D475-F0B2-CB43-996C-A14243C0AF2A}"/>
                                            </p:graphicEl>
                                          </p:spTgt>
                                        </p:tgtEl>
                                        <p:attrNameLst>
                                          <p:attrName>style.visibility</p:attrName>
                                        </p:attrNameLst>
                                      </p:cBhvr>
                                      <p:to>
                                        <p:strVal val="visible"/>
                                      </p:to>
                                    </p:set>
                                    <p:animEffect transition="in" filter="blinds(horizontal)">
                                      <p:cBhvr>
                                        <p:cTn id="23" dur="500"/>
                                        <p:tgtEl>
                                          <p:spTgt spid="7">
                                            <p:graphicEl>
                                              <a:dgm id="{AED6D475-F0B2-CB43-996C-A14243C0AF2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graphicEl>
                                              <a:dgm id="{DD964E48-0EB7-7743-BB32-4316B1F92A11}"/>
                                            </p:graphicEl>
                                          </p:spTgt>
                                        </p:tgtEl>
                                        <p:attrNameLst>
                                          <p:attrName>style.visibility</p:attrName>
                                        </p:attrNameLst>
                                      </p:cBhvr>
                                      <p:to>
                                        <p:strVal val="visible"/>
                                      </p:to>
                                    </p:set>
                                    <p:animEffect transition="in" filter="blinds(horizontal)">
                                      <p:cBhvr>
                                        <p:cTn id="28" dur="500"/>
                                        <p:tgtEl>
                                          <p:spTgt spid="7">
                                            <p:graphicEl>
                                              <a:dgm id="{DD964E48-0EB7-7743-BB32-4316B1F92A11}"/>
                                            </p:graphic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graphicEl>
                                              <a:dgm id="{C5BA7E41-902D-564B-A4D1-4537A138FE6F}"/>
                                            </p:graphicEl>
                                          </p:spTgt>
                                        </p:tgtEl>
                                        <p:attrNameLst>
                                          <p:attrName>style.visibility</p:attrName>
                                        </p:attrNameLst>
                                      </p:cBhvr>
                                      <p:to>
                                        <p:strVal val="visible"/>
                                      </p:to>
                                    </p:set>
                                    <p:animEffect transition="in" filter="blinds(horizontal)">
                                      <p:cBhvr>
                                        <p:cTn id="31" dur="500"/>
                                        <p:tgtEl>
                                          <p:spTgt spid="7">
                                            <p:graphicEl>
                                              <a:dgm id="{C5BA7E41-902D-564B-A4D1-4537A138FE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4"/>
          <p:cNvSpPr>
            <a:spLocks noGrp="1"/>
          </p:cNvSpPr>
          <p:nvPr>
            <p:ph type="sldNum" sz="quarter" idx="12"/>
          </p:nvPr>
        </p:nvSpPr>
        <p:spPr>
          <a:xfrm>
            <a:off x="3124200" y="6356350"/>
            <a:ext cx="2895600" cy="365125"/>
          </a:xfrm>
          <a:noFill/>
          <a:ln>
            <a:miter lim="800000"/>
            <a:headEnd/>
            <a:tailEnd/>
          </a:ln>
        </p:spPr>
        <p:txBody>
          <a:bodyPr/>
          <a:lstStyle/>
          <a:p>
            <a:pPr algn="ctr"/>
            <a:fld id="{37899740-B926-4CC1-AEB0-E8ABB62266F7}" type="slidenum">
              <a:rPr lang="en-US" smtClean="0"/>
              <a:pPr algn="ctr"/>
              <a:t>30</a:t>
            </a:fld>
            <a:endParaRPr lang="en-US" smtClean="0"/>
          </a:p>
        </p:txBody>
      </p:sp>
      <p:sp>
        <p:nvSpPr>
          <p:cNvPr id="136195" name="Rectangle 3"/>
          <p:cNvSpPr>
            <a:spLocks noGrp="1" noChangeArrowheads="1"/>
          </p:cNvSpPr>
          <p:nvPr>
            <p:ph type="body" idx="1"/>
          </p:nvPr>
        </p:nvSpPr>
        <p:spPr>
          <a:xfrm>
            <a:off x="533400" y="762000"/>
            <a:ext cx="8164513" cy="5486400"/>
          </a:xfrm>
        </p:spPr>
        <p:txBody>
          <a:bodyPr/>
          <a:lstStyle/>
          <a:p>
            <a:pPr marL="660400" indent="-660400" algn="just" eaLnBrk="1" hangingPunct="1">
              <a:buFont typeface="Wingdings" pitchFamily="2" charset="2"/>
              <a:buNone/>
            </a:pPr>
            <a:r>
              <a:rPr lang="en-US" sz="2800" b="1" dirty="0" smtClean="0">
                <a:solidFill>
                  <a:srgbClr val="00B050"/>
                </a:solidFill>
              </a:rPr>
              <a:t>        </a:t>
            </a:r>
          </a:p>
          <a:p>
            <a:pPr marL="660400" indent="-660400" algn="just" eaLnBrk="1" hangingPunct="1">
              <a:buFont typeface="Wingdings" pitchFamily="2" charset="2"/>
              <a:buNone/>
            </a:pPr>
            <a:r>
              <a:rPr lang="en-US" sz="2800" b="1" dirty="0" smtClean="0">
                <a:solidFill>
                  <a:srgbClr val="00B050"/>
                </a:solidFill>
              </a:rPr>
              <a:t>Pre-poll responsibility - About vulnerability mapping –</a:t>
            </a:r>
          </a:p>
          <a:p>
            <a:pPr marL="660400" indent="-660400" algn="just" eaLnBrk="1" hangingPunct="1">
              <a:buFont typeface="Wingdings" pitchFamily="2" charset="2"/>
              <a:buNone/>
            </a:pPr>
            <a:endParaRPr lang="en-US" sz="2800" b="1" dirty="0" smtClean="0">
              <a:solidFill>
                <a:srgbClr val="00B050"/>
              </a:solidFill>
            </a:endParaRPr>
          </a:p>
          <a:p>
            <a:pPr marL="660400" indent="-660400" algn="just" eaLnBrk="1" hangingPunct="1">
              <a:buClr>
                <a:schemeClr val="tx1"/>
              </a:buClr>
              <a:buFontTx/>
              <a:buAutoNum type="romanLcPeriod"/>
            </a:pPr>
            <a:r>
              <a:rPr lang="en-US" sz="2800" dirty="0" smtClean="0">
                <a:solidFill>
                  <a:srgbClr val="00B0F0"/>
                </a:solidFill>
              </a:rPr>
              <a:t>Frequent visits</a:t>
            </a:r>
            <a:r>
              <a:rPr lang="en-US" sz="2800" dirty="0" smtClean="0"/>
              <a:t> </a:t>
            </a:r>
            <a:r>
              <a:rPr lang="en-US" sz="2800" dirty="0" smtClean="0">
                <a:solidFill>
                  <a:srgbClr val="00B0F0"/>
                </a:solidFill>
              </a:rPr>
              <a:t>for confidence building measures  and fine tuning the vulnerability mapping;</a:t>
            </a:r>
          </a:p>
          <a:p>
            <a:pPr marL="660400" indent="-660400" algn="just" eaLnBrk="1" hangingPunct="1">
              <a:buClr>
                <a:schemeClr val="tx1"/>
              </a:buClr>
              <a:buFontTx/>
              <a:buAutoNum type="romanLcPeriod"/>
            </a:pPr>
            <a:r>
              <a:rPr lang="en-US" sz="2800" dirty="0" smtClean="0">
                <a:solidFill>
                  <a:srgbClr val="00B0F0"/>
                </a:solidFill>
              </a:rPr>
              <a:t>Vulnerability Mapping  (ECI No. 464/INST/2007 PLN I </a:t>
            </a:r>
            <a:r>
              <a:rPr lang="en-US" sz="2800" dirty="0" err="1" smtClean="0">
                <a:solidFill>
                  <a:srgbClr val="00B0F0"/>
                </a:solidFill>
              </a:rPr>
              <a:t>dt</a:t>
            </a:r>
            <a:r>
              <a:rPr lang="en-US" sz="2800" dirty="0" smtClean="0">
                <a:solidFill>
                  <a:srgbClr val="00B0F0"/>
                </a:solidFill>
              </a:rPr>
              <a:t>. 12.10.07)</a:t>
            </a:r>
          </a:p>
          <a:p>
            <a:pPr marL="660400" indent="-660400" algn="just" eaLnBrk="1" hangingPunct="1">
              <a:buClr>
                <a:schemeClr val="tx1"/>
              </a:buClr>
              <a:buFontTx/>
              <a:buAutoNum type="romanLcPeriod"/>
            </a:pPr>
            <a:r>
              <a:rPr lang="en-US" sz="2800" dirty="0" smtClean="0">
                <a:solidFill>
                  <a:srgbClr val="00B0F0"/>
                </a:solidFill>
              </a:rPr>
              <a:t>Identification of villages, hamlets and segments of voters vulnerable for threat and intimidation</a:t>
            </a: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4"/>
          <p:cNvSpPr>
            <a:spLocks noGrp="1"/>
          </p:cNvSpPr>
          <p:nvPr>
            <p:ph type="sldNum" sz="quarter" idx="12"/>
          </p:nvPr>
        </p:nvSpPr>
        <p:spPr>
          <a:xfrm>
            <a:off x="3124200" y="6356350"/>
            <a:ext cx="2895600" cy="365125"/>
          </a:xfrm>
          <a:noFill/>
          <a:ln>
            <a:miter lim="800000"/>
            <a:headEnd/>
            <a:tailEnd/>
          </a:ln>
        </p:spPr>
        <p:txBody>
          <a:bodyPr/>
          <a:lstStyle/>
          <a:p>
            <a:pPr algn="ctr"/>
            <a:fld id="{AC8CE40F-8DE0-40B6-ABFC-2DE58F4B4546}" type="slidenum">
              <a:rPr lang="en-US" smtClean="0"/>
              <a:pPr algn="ctr"/>
              <a:t>31</a:t>
            </a:fld>
            <a:endParaRPr lang="en-US" smtClean="0"/>
          </a:p>
        </p:txBody>
      </p:sp>
      <p:sp>
        <p:nvSpPr>
          <p:cNvPr id="137219" name="Rectangle 3"/>
          <p:cNvSpPr>
            <a:spLocks noGrp="1" noChangeArrowheads="1"/>
          </p:cNvSpPr>
          <p:nvPr>
            <p:ph type="body" idx="1"/>
          </p:nvPr>
        </p:nvSpPr>
        <p:spPr>
          <a:xfrm>
            <a:off x="609600" y="914400"/>
            <a:ext cx="8099425" cy="5562600"/>
          </a:xfrm>
        </p:spPr>
        <p:txBody>
          <a:bodyPr/>
          <a:lstStyle/>
          <a:p>
            <a:pPr marL="660400" indent="-660400" algn="just" eaLnBrk="1" hangingPunct="1">
              <a:lnSpc>
                <a:spcPct val="90000"/>
              </a:lnSpc>
              <a:buClr>
                <a:schemeClr val="tx1"/>
              </a:buClr>
              <a:buFontTx/>
              <a:buAutoNum type="romanLcPeriod" startAt="4"/>
            </a:pPr>
            <a:r>
              <a:rPr lang="en-US" sz="2800" smtClean="0">
                <a:solidFill>
                  <a:srgbClr val="00B0F0"/>
                </a:solidFill>
              </a:rPr>
              <a:t>Identification of persons who make it vulnerable - "It is not about numbers- it is about names" - Information to be given in prescribed format to the RO/DEO without having to disclose the source, [confidentially, if so required].</a:t>
            </a:r>
          </a:p>
          <a:p>
            <a:pPr marL="660400" indent="-660400" algn="just" eaLnBrk="1" hangingPunct="1">
              <a:lnSpc>
                <a:spcPct val="90000"/>
              </a:lnSpc>
              <a:buClr>
                <a:schemeClr val="tx1"/>
              </a:buClr>
              <a:buFontTx/>
              <a:buAutoNum type="romanLcPeriod" startAt="4"/>
            </a:pPr>
            <a:r>
              <a:rPr lang="en-US" sz="2800" smtClean="0">
                <a:solidFill>
                  <a:srgbClr val="00B0F0"/>
                </a:solidFill>
              </a:rPr>
              <a:t>Accountability for ensuring free access of voters for voting.</a:t>
            </a:r>
          </a:p>
          <a:p>
            <a:pPr marL="660400" indent="-660400" algn="just" eaLnBrk="1" hangingPunct="1">
              <a:lnSpc>
                <a:spcPct val="90000"/>
              </a:lnSpc>
              <a:buClr>
                <a:schemeClr val="tx1"/>
              </a:buClr>
              <a:buFontTx/>
              <a:buAutoNum type="romanLcPeriod" startAt="4"/>
            </a:pPr>
            <a:r>
              <a:rPr lang="en-US" sz="2800" smtClean="0">
                <a:solidFill>
                  <a:srgbClr val="00B0F0"/>
                </a:solidFill>
              </a:rPr>
              <a:t>Contact points within the vulnerable community with their telephone numbers </a:t>
            </a:r>
          </a:p>
          <a:p>
            <a:pPr marL="660400" indent="-660400" algn="just" eaLnBrk="1" hangingPunct="1">
              <a:lnSpc>
                <a:spcPct val="90000"/>
              </a:lnSpc>
              <a:buClr>
                <a:schemeClr val="tx1"/>
              </a:buClr>
              <a:buFontTx/>
              <a:buAutoNum type="romanLcPeriod" startAt="4"/>
            </a:pPr>
            <a:r>
              <a:rPr lang="en-US" sz="2800" smtClean="0">
                <a:solidFill>
                  <a:srgbClr val="00B0F0"/>
                </a:solidFill>
              </a:rPr>
              <a:t>SO will act as Zonal Magistrate and therefore he will accompany the police forces during area domination.</a:t>
            </a: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4"/>
          <p:cNvSpPr>
            <a:spLocks noGrp="1"/>
          </p:cNvSpPr>
          <p:nvPr>
            <p:ph type="sldNum" sz="quarter" idx="12"/>
          </p:nvPr>
        </p:nvSpPr>
        <p:spPr>
          <a:xfrm>
            <a:off x="3124200" y="6356350"/>
            <a:ext cx="2895600" cy="365125"/>
          </a:xfrm>
          <a:noFill/>
          <a:ln>
            <a:miter lim="800000"/>
            <a:headEnd/>
            <a:tailEnd/>
          </a:ln>
        </p:spPr>
        <p:txBody>
          <a:bodyPr/>
          <a:lstStyle/>
          <a:p>
            <a:pPr algn="ctr"/>
            <a:fld id="{1E311475-F261-4D40-8EE3-73228738B7F6}" type="slidenum">
              <a:rPr lang="en-US" smtClean="0"/>
              <a:pPr algn="ctr"/>
              <a:t>32</a:t>
            </a:fld>
            <a:endParaRPr lang="en-US" smtClean="0"/>
          </a:p>
        </p:txBody>
      </p:sp>
      <p:sp>
        <p:nvSpPr>
          <p:cNvPr id="138243" name="Rectangle 3"/>
          <p:cNvSpPr>
            <a:spLocks noGrp="1" noChangeArrowheads="1"/>
          </p:cNvSpPr>
          <p:nvPr>
            <p:ph type="body" idx="1"/>
          </p:nvPr>
        </p:nvSpPr>
        <p:spPr>
          <a:xfrm>
            <a:off x="685800" y="762000"/>
            <a:ext cx="7772400" cy="5867400"/>
          </a:xfrm>
        </p:spPr>
        <p:txBody>
          <a:bodyPr/>
          <a:lstStyle/>
          <a:p>
            <a:pPr marL="660400" indent="-660400" algn="just" eaLnBrk="1" hangingPunct="1">
              <a:lnSpc>
                <a:spcPct val="80000"/>
              </a:lnSpc>
              <a:buClr>
                <a:schemeClr val="tx1"/>
              </a:buClr>
              <a:buFontTx/>
              <a:buAutoNum type="romanLcPeriod" startAt="8"/>
            </a:pPr>
            <a:endParaRPr lang="en-US" sz="2800" dirty="0" smtClean="0">
              <a:solidFill>
                <a:srgbClr val="00B0F0"/>
              </a:solidFill>
            </a:endParaRPr>
          </a:p>
          <a:p>
            <a:pPr marL="660400" indent="-660400" algn="just" eaLnBrk="1" hangingPunct="1">
              <a:lnSpc>
                <a:spcPct val="80000"/>
              </a:lnSpc>
              <a:buClr>
                <a:schemeClr val="tx1"/>
              </a:buClr>
              <a:buFontTx/>
              <a:buAutoNum type="romanLcPeriod" startAt="8"/>
            </a:pPr>
            <a:endParaRPr lang="en-US" sz="2800" dirty="0" smtClean="0">
              <a:solidFill>
                <a:srgbClr val="00B0F0"/>
              </a:solidFill>
            </a:endParaRPr>
          </a:p>
          <a:p>
            <a:pPr marL="660400" indent="-660400" algn="just" eaLnBrk="1" hangingPunct="1">
              <a:lnSpc>
                <a:spcPct val="80000"/>
              </a:lnSpc>
              <a:buClr>
                <a:schemeClr val="tx1"/>
              </a:buClr>
              <a:buFontTx/>
              <a:buAutoNum type="romanLcPeriod" startAt="8"/>
            </a:pPr>
            <a:endParaRPr lang="en-US" sz="2800" dirty="0" smtClean="0">
              <a:solidFill>
                <a:srgbClr val="00B0F0"/>
              </a:solidFill>
            </a:endParaRPr>
          </a:p>
          <a:p>
            <a:pPr marL="660400" indent="-660400" algn="just" eaLnBrk="1" hangingPunct="1">
              <a:lnSpc>
                <a:spcPct val="80000"/>
              </a:lnSpc>
              <a:buClr>
                <a:schemeClr val="tx1"/>
              </a:buClr>
              <a:buFontTx/>
              <a:buAutoNum type="romanLcPeriod" startAt="8"/>
            </a:pPr>
            <a:r>
              <a:rPr lang="en-US" sz="2800" dirty="0" smtClean="0">
                <a:solidFill>
                  <a:srgbClr val="00B0F0"/>
                </a:solidFill>
              </a:rPr>
              <a:t>Since SO will act as Zonal Magistrate, he will prepare a "Zonal Magistrate Plan" sketch map of zones/ routes/ PSs, list of telephone </a:t>
            </a:r>
            <a:r>
              <a:rPr lang="en-US" sz="2800" dirty="0" err="1" smtClean="0">
                <a:solidFill>
                  <a:srgbClr val="00B0F0"/>
                </a:solidFill>
              </a:rPr>
              <a:t>Nos</a:t>
            </a:r>
            <a:r>
              <a:rPr lang="en-US" sz="2800" dirty="0" smtClean="0">
                <a:solidFill>
                  <a:srgbClr val="00B0F0"/>
                </a:solidFill>
              </a:rPr>
              <a:t> of PSs and election related officers, police stations etc., list of responsible persons and list of Anti social elements and people to be kept under 'special watch‘.</a:t>
            </a:r>
            <a:endParaRPr lang="en-US" sz="2800" b="1" dirty="0" smtClean="0">
              <a:solidFill>
                <a:srgbClr val="00B0F0"/>
              </a:solidFill>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85000" lnSpcReduction="20000"/>
          </a:bodyPr>
          <a:lstStyle/>
          <a:p>
            <a:pPr lvl="1" algn="just">
              <a:buFont typeface="Arial" pitchFamily="34" charset="0"/>
              <a:buChar char="•"/>
            </a:pPr>
            <a:r>
              <a:rPr lang="en-US" dirty="0" smtClean="0">
                <a:solidFill>
                  <a:schemeClr val="accent5">
                    <a:lumMod val="75000"/>
                  </a:schemeClr>
                </a:solidFill>
              </a:rPr>
              <a:t>Contact points within the habitats / community vulnerability, be identified - Mapping for entire constituency polling station wise in a format (enclosed)</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Preventing measures by DEO and SP and confidence building measures for free and fair poll - Frequent visit at such locations.</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Regular feedback by district intelligence - DEO / RO shall interact with candidates / political parties.</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Details of PS wise vulnerability mapping be given to Observer also on his arrival.</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Action plan by DEO and SP to deal with potential threats and intimidation points - action under 107 / 116 / 151 CRPC, forcing trouble mongers' appearance in police station, placement of police pickets, visits by officers etc.,.</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On the day of poll special attention be given - In case some section of voters is conspicuously absent special squad will be sent to ascertain that there is no hindrance.</a:t>
            </a:r>
            <a:endParaRPr lang="en-US" sz="2400" dirty="0" smtClean="0">
              <a:solidFill>
                <a:schemeClr val="accent5">
                  <a:lumMod val="75000"/>
                </a:schemeClr>
              </a:solidFill>
            </a:endParaRPr>
          </a:p>
          <a:p>
            <a:pPr algn="just"/>
            <a:endParaRPr lang="en-US"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pPr lvl="1" algn="just">
              <a:buFont typeface="Arial" pitchFamily="34" charset="0"/>
              <a:buChar char="•"/>
            </a:pPr>
            <a:r>
              <a:rPr lang="en-US" dirty="0" smtClean="0">
                <a:solidFill>
                  <a:schemeClr val="accent5">
                    <a:lumMod val="75000"/>
                  </a:schemeClr>
                </a:solidFill>
              </a:rPr>
              <a:t>At the end of poll SO to submit special report to RO that voters from vulnerable habitats were able to vote or not.</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Polling parties should also be briefed about the vulnerable centers - section in electoral part of the area be marked specially.   </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CPF shall be given a list of such vulnerable locations - CPF shall also make it a point to visit for confidence building measures.</a:t>
            </a:r>
            <a:endParaRPr lang="en-US" sz="2400" dirty="0" smtClean="0">
              <a:solidFill>
                <a:schemeClr val="accent5">
                  <a:lumMod val="75000"/>
                </a:schemeClr>
              </a:solidFill>
            </a:endParaRPr>
          </a:p>
          <a:p>
            <a:pPr lvl="1" algn="just">
              <a:buFont typeface="Arial" pitchFamily="34" charset="0"/>
              <a:buChar char="•"/>
            </a:pPr>
            <a:r>
              <a:rPr lang="en-US" dirty="0" smtClean="0">
                <a:solidFill>
                  <a:schemeClr val="accent5">
                    <a:lumMod val="75000"/>
                  </a:schemeClr>
                </a:solidFill>
              </a:rPr>
              <a:t>If ordered by ECI, Observer will make a reading of the Form 17A and the marked copy of the electoral roll used at the PS.</a:t>
            </a:r>
            <a:endParaRPr lang="en-US" sz="2400"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p:txBody>
          <a:bodyPr/>
          <a:lstStyle/>
          <a:p>
            <a:pPr algn="ctr" eaLnBrk="1" hangingPunct="1">
              <a:buFont typeface="Arial" charset="0"/>
              <a:buNone/>
            </a:pPr>
            <a:endParaRPr lang="en-US" sz="3600" smtClean="0"/>
          </a:p>
          <a:p>
            <a:pPr algn="ctr" eaLnBrk="1" hangingPunct="1">
              <a:buFont typeface="Arial" charset="0"/>
              <a:buNone/>
            </a:pPr>
            <a:r>
              <a:rPr lang="en-US" sz="8000" smtClean="0"/>
              <a:t>THANKS</a:t>
            </a:r>
            <a:endParaRPr lang="en-IN" sz="8000" smtClean="0"/>
          </a:p>
        </p:txBody>
      </p:sp>
    </p:spTree>
    <p:extLst>
      <p:ext uri="{BB962C8B-B14F-4D97-AF65-F5344CB8AC3E}">
        <p14:creationId xmlns:p14="http://schemas.microsoft.com/office/powerpoint/2010/main" val="151575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309"/>
            <a:ext cx="9272019" cy="981581"/>
          </a:xfrm>
          <a:solidFill>
            <a:schemeClr val="tx2">
              <a:lumMod val="60000"/>
              <a:lumOff val="40000"/>
            </a:schemeClr>
          </a:solidFill>
        </p:spPr>
        <p:txBody>
          <a:bodyPr vert="horz" lIns="91440" tIns="45720" rIns="91440" bIns="45720" rtlCol="0" anchor="ctr">
            <a:normAutofit fontScale="90000"/>
          </a:bodyPr>
          <a:lstStyle/>
          <a:p>
            <a:r>
              <a:rPr lang="en-US" sz="3600" dirty="0"/>
              <a:t>Sub Learning </a:t>
            </a:r>
            <a:r>
              <a:rPr lang="en-US" sz="3600" dirty="0" smtClean="0"/>
              <a:t>Objective 2: Definition of Vulnerability Mapping</a:t>
            </a:r>
            <a:endParaRPr lang="en-US" sz="36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11196320"/>
              </p:ext>
            </p:extLst>
          </p:nvPr>
        </p:nvGraphicFramePr>
        <p:xfrm>
          <a:off x="-1105693" y="12851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4</a:t>
            </a:fld>
            <a:endParaRPr lang="en-US" dirty="0"/>
          </a:p>
        </p:txBody>
      </p:sp>
      <p:pic>
        <p:nvPicPr>
          <p:cNvPr id="7" name="Picture 6" descr="ljack050.wm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95490" flipH="1">
            <a:off x="5609534" y="2687484"/>
            <a:ext cx="3077266" cy="2174081"/>
          </a:xfrm>
          <a:prstGeom prst="rect">
            <a:avLst/>
          </a:prstGeom>
        </p:spPr>
      </p:pic>
    </p:spTree>
    <p:extLst>
      <p:ext uri="{BB962C8B-B14F-4D97-AF65-F5344CB8AC3E}">
        <p14:creationId xmlns:p14="http://schemas.microsoft.com/office/powerpoint/2010/main" val="645814768"/>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graphicEl>
                                              <a:dgm id="{CDB10E55-C853-2048-939A-1B8F29A83510}"/>
                                            </p:graphicEl>
                                          </p:spTgt>
                                        </p:tgtEl>
                                        <p:attrNameLst>
                                          <p:attrName>style.visibility</p:attrName>
                                        </p:attrNameLst>
                                      </p:cBhvr>
                                      <p:to>
                                        <p:strVal val="visible"/>
                                      </p:to>
                                    </p:set>
                                    <p:animEffect transition="in" filter="checkerboard(across)">
                                      <p:cBhvr>
                                        <p:cTn id="7" dur="500"/>
                                        <p:tgtEl>
                                          <p:spTgt spid="10">
                                            <p:graphicEl>
                                              <a:dgm id="{CDB10E55-C853-2048-939A-1B8F29A835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graphicEl>
                                              <a:dgm id="{921A6A6C-07A2-A544-A5F0-ABAC484FECA8}"/>
                                            </p:graphicEl>
                                          </p:spTgt>
                                        </p:tgtEl>
                                        <p:attrNameLst>
                                          <p:attrName>style.visibility</p:attrName>
                                        </p:attrNameLst>
                                      </p:cBhvr>
                                      <p:to>
                                        <p:strVal val="visible"/>
                                      </p:to>
                                    </p:set>
                                    <p:animEffect transition="in" filter="checkerboard(across)">
                                      <p:cBhvr>
                                        <p:cTn id="12" dur="500"/>
                                        <p:tgtEl>
                                          <p:spTgt spid="10">
                                            <p:graphicEl>
                                              <a:dgm id="{921A6A6C-07A2-A544-A5F0-ABAC484FECA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graphicEl>
                                              <a:dgm id="{77544A14-4B03-9044-A649-B35B3C291338}"/>
                                            </p:graphicEl>
                                          </p:spTgt>
                                        </p:tgtEl>
                                        <p:attrNameLst>
                                          <p:attrName>style.visibility</p:attrName>
                                        </p:attrNameLst>
                                      </p:cBhvr>
                                      <p:to>
                                        <p:strVal val="visible"/>
                                      </p:to>
                                    </p:set>
                                    <p:animEffect transition="in" filter="checkerboard(across)">
                                      <p:cBhvr>
                                        <p:cTn id="17" dur="500"/>
                                        <p:tgtEl>
                                          <p:spTgt spid="10">
                                            <p:graphicEl>
                                              <a:dgm id="{77544A14-4B03-9044-A649-B35B3C291338}"/>
                                            </p:graphic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graphicEl>
                                              <a:dgm id="{589F2399-421D-274F-B0D4-32E3AC1CCA62}"/>
                                            </p:graphicEl>
                                          </p:spTgt>
                                        </p:tgtEl>
                                        <p:attrNameLst>
                                          <p:attrName>style.visibility</p:attrName>
                                        </p:attrNameLst>
                                      </p:cBhvr>
                                      <p:to>
                                        <p:strVal val="visible"/>
                                      </p:to>
                                    </p:set>
                                    <p:animEffect transition="in" filter="checkerboard(across)">
                                      <p:cBhvr>
                                        <p:cTn id="25" dur="500"/>
                                        <p:tgtEl>
                                          <p:spTgt spid="10">
                                            <p:graphicEl>
                                              <a:dgm id="{589F2399-421D-274F-B0D4-32E3AC1CCA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1581"/>
          </a:xfrm>
          <a:solidFill>
            <a:schemeClr val="tx2">
              <a:lumMod val="60000"/>
              <a:lumOff val="40000"/>
            </a:schemeClr>
          </a:solidFill>
        </p:spPr>
        <p:txBody>
          <a:bodyPr vert="horz" lIns="91440" tIns="45720" rIns="91440" bIns="45720" rtlCol="0" anchor="ctr">
            <a:normAutofit fontScale="90000"/>
          </a:bodyPr>
          <a:lstStyle/>
          <a:p>
            <a:r>
              <a:rPr lang="en-US" sz="3600" dirty="0"/>
              <a:t>Sub Learning </a:t>
            </a:r>
            <a:r>
              <a:rPr lang="en-US" sz="3600" dirty="0" smtClean="0"/>
              <a:t>Objective 3: Personnel &amp; Process of Vulnerability Mapping </a:t>
            </a:r>
            <a:endParaRPr lang="en-US" sz="3600"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5</a:t>
            </a:fld>
            <a:endParaRPr lang="en-US" dirty="0"/>
          </a:p>
        </p:txBody>
      </p:sp>
      <p:graphicFrame>
        <p:nvGraphicFramePr>
          <p:cNvPr id="7" name="Diagram 6"/>
          <p:cNvGraphicFramePr/>
          <p:nvPr>
            <p:extLst>
              <p:ext uri="{D42A27DB-BD31-4B8C-83A1-F6EECF244321}">
                <p14:modId xmlns:p14="http://schemas.microsoft.com/office/powerpoint/2010/main" val="4135466902"/>
              </p:ext>
            </p:extLst>
          </p:nvPr>
        </p:nvGraphicFramePr>
        <p:xfrm>
          <a:off x="0" y="1256218"/>
          <a:ext cx="9401409" cy="5100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1414399"/>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CF4AB076-CD26-1D49-8288-921D05BBBE20}"/>
                                            </p:graphicEl>
                                          </p:spTgt>
                                        </p:tgtEl>
                                        <p:attrNameLst>
                                          <p:attrName>style.visibility</p:attrName>
                                        </p:attrNameLst>
                                      </p:cBhvr>
                                      <p:to>
                                        <p:strVal val="visible"/>
                                      </p:to>
                                    </p:set>
                                    <p:anim calcmode="lin" valueType="num">
                                      <p:cBhvr additive="base">
                                        <p:cTn id="7" dur="500" fill="hold"/>
                                        <p:tgtEl>
                                          <p:spTgt spid="7">
                                            <p:graphicEl>
                                              <a:dgm id="{CF4AB076-CD26-1D49-8288-921D05BBBE20}"/>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CF4AB076-CD26-1D49-8288-921D05BBBE2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graphicEl>
                                              <a:dgm id="{AB9C5904-544B-694B-BF99-F3F042506747}"/>
                                            </p:graphicEl>
                                          </p:spTgt>
                                        </p:tgtEl>
                                        <p:attrNameLst>
                                          <p:attrName>style.visibility</p:attrName>
                                        </p:attrNameLst>
                                      </p:cBhvr>
                                      <p:to>
                                        <p:strVal val="visible"/>
                                      </p:to>
                                    </p:set>
                                    <p:anim calcmode="lin" valueType="num">
                                      <p:cBhvr additive="base">
                                        <p:cTn id="13" dur="500" fill="hold"/>
                                        <p:tgtEl>
                                          <p:spTgt spid="7">
                                            <p:graphicEl>
                                              <a:dgm id="{AB9C5904-544B-694B-BF99-F3F042506747}"/>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graphicEl>
                                              <a:dgm id="{AB9C5904-544B-694B-BF99-F3F042506747}"/>
                                            </p:graphic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graphicEl>
                                              <a:dgm id="{2375D345-D6D4-4E41-B7C5-E639E8957561}"/>
                                            </p:graphicEl>
                                          </p:spTgt>
                                        </p:tgtEl>
                                        <p:attrNameLst>
                                          <p:attrName>style.visibility</p:attrName>
                                        </p:attrNameLst>
                                      </p:cBhvr>
                                      <p:to>
                                        <p:strVal val="visible"/>
                                      </p:to>
                                    </p:set>
                                    <p:anim calcmode="lin" valueType="num">
                                      <p:cBhvr additive="base">
                                        <p:cTn id="17" dur="500" fill="hold"/>
                                        <p:tgtEl>
                                          <p:spTgt spid="7">
                                            <p:graphicEl>
                                              <a:dgm id="{2375D345-D6D4-4E41-B7C5-E639E8957561}"/>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graphicEl>
                                              <a:dgm id="{2375D345-D6D4-4E41-B7C5-E639E8957561}"/>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graphicEl>
                                              <a:dgm id="{E3525E95-806C-9B42-A5B6-BC06870C9BD9}"/>
                                            </p:graphicEl>
                                          </p:spTgt>
                                        </p:tgtEl>
                                        <p:attrNameLst>
                                          <p:attrName>style.visibility</p:attrName>
                                        </p:attrNameLst>
                                      </p:cBhvr>
                                      <p:to>
                                        <p:strVal val="visible"/>
                                      </p:to>
                                    </p:set>
                                    <p:anim calcmode="lin" valueType="num">
                                      <p:cBhvr additive="base">
                                        <p:cTn id="23" dur="500" fill="hold"/>
                                        <p:tgtEl>
                                          <p:spTgt spid="7">
                                            <p:graphicEl>
                                              <a:dgm id="{E3525E95-806C-9B42-A5B6-BC06870C9BD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E3525E95-806C-9B42-A5B6-BC06870C9BD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7EBA2A06-F44B-1C4A-883C-92A3A7595D18}"/>
                                            </p:graphicEl>
                                          </p:spTgt>
                                        </p:tgtEl>
                                        <p:attrNameLst>
                                          <p:attrName>style.visibility</p:attrName>
                                        </p:attrNameLst>
                                      </p:cBhvr>
                                      <p:to>
                                        <p:strVal val="visible"/>
                                      </p:to>
                                    </p:set>
                                    <p:anim calcmode="lin" valueType="num">
                                      <p:cBhvr additive="base">
                                        <p:cTn id="27" dur="500" fill="hold"/>
                                        <p:tgtEl>
                                          <p:spTgt spid="7">
                                            <p:graphicEl>
                                              <a:dgm id="{7EBA2A06-F44B-1C4A-883C-92A3A7595D18}"/>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7EBA2A06-F44B-1C4A-883C-92A3A7595D18}"/>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7">
                                            <p:graphicEl>
                                              <a:dgm id="{63A90F16-8E52-C74E-AC86-FF405DEC797C}"/>
                                            </p:graphicEl>
                                          </p:spTgt>
                                        </p:tgtEl>
                                        <p:attrNameLst>
                                          <p:attrName>style.visibility</p:attrName>
                                        </p:attrNameLst>
                                      </p:cBhvr>
                                      <p:to>
                                        <p:strVal val="visible"/>
                                      </p:to>
                                    </p:set>
                                    <p:anim calcmode="lin" valueType="num">
                                      <p:cBhvr additive="base">
                                        <p:cTn id="33" dur="500" fill="hold"/>
                                        <p:tgtEl>
                                          <p:spTgt spid="7">
                                            <p:graphicEl>
                                              <a:dgm id="{63A90F16-8E52-C74E-AC86-FF405DEC797C}"/>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graphicEl>
                                              <a:dgm id="{63A90F16-8E52-C74E-AC86-FF405DEC797C}"/>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
                                            <p:graphicEl>
                                              <a:dgm id="{9B7A1CF9-9593-EF4A-81FF-FF61E55BF520}"/>
                                            </p:graphicEl>
                                          </p:spTgt>
                                        </p:tgtEl>
                                        <p:attrNameLst>
                                          <p:attrName>style.visibility</p:attrName>
                                        </p:attrNameLst>
                                      </p:cBhvr>
                                      <p:to>
                                        <p:strVal val="visible"/>
                                      </p:to>
                                    </p:set>
                                    <p:anim calcmode="lin" valueType="num">
                                      <p:cBhvr additive="base">
                                        <p:cTn id="37" dur="500" fill="hold"/>
                                        <p:tgtEl>
                                          <p:spTgt spid="7">
                                            <p:graphicEl>
                                              <a:dgm id="{9B7A1CF9-9593-EF4A-81FF-FF61E55BF520}"/>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9B7A1CF9-9593-EF4A-81FF-FF61E55BF520}"/>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graphicEl>
                                              <a:dgm id="{B281C161-0948-5446-949E-B08799E5F97F}"/>
                                            </p:graphicEl>
                                          </p:spTgt>
                                        </p:tgtEl>
                                        <p:attrNameLst>
                                          <p:attrName>style.visibility</p:attrName>
                                        </p:attrNameLst>
                                      </p:cBhvr>
                                      <p:to>
                                        <p:strVal val="visible"/>
                                      </p:to>
                                    </p:set>
                                    <p:anim calcmode="lin" valueType="num">
                                      <p:cBhvr additive="base">
                                        <p:cTn id="43" dur="500" fill="hold"/>
                                        <p:tgtEl>
                                          <p:spTgt spid="7">
                                            <p:graphicEl>
                                              <a:dgm id="{B281C161-0948-5446-949E-B08799E5F97F}"/>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B281C161-0948-5446-949E-B08799E5F97F}"/>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FEF7E3DB-CFD5-3D4A-9E27-2183D1448E86}"/>
                                            </p:graphicEl>
                                          </p:spTgt>
                                        </p:tgtEl>
                                        <p:attrNameLst>
                                          <p:attrName>style.visibility</p:attrName>
                                        </p:attrNameLst>
                                      </p:cBhvr>
                                      <p:to>
                                        <p:strVal val="visible"/>
                                      </p:to>
                                    </p:set>
                                    <p:anim calcmode="lin" valueType="num">
                                      <p:cBhvr additive="base">
                                        <p:cTn id="47" dur="500" fill="hold"/>
                                        <p:tgtEl>
                                          <p:spTgt spid="7">
                                            <p:graphicEl>
                                              <a:dgm id="{FEF7E3DB-CFD5-3D4A-9E27-2183D1448E86}"/>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FEF7E3DB-CFD5-3D4A-9E27-2183D1448E86}"/>
                                            </p:graphic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graphicEl>
                                              <a:dgm id="{439843EB-1A26-AE46-996F-8FBE4C158F37}"/>
                                            </p:graphicEl>
                                          </p:spTgt>
                                        </p:tgtEl>
                                        <p:attrNameLst>
                                          <p:attrName>style.visibility</p:attrName>
                                        </p:attrNameLst>
                                      </p:cBhvr>
                                      <p:to>
                                        <p:strVal val="visible"/>
                                      </p:to>
                                    </p:set>
                                    <p:anim calcmode="lin" valueType="num">
                                      <p:cBhvr additive="base">
                                        <p:cTn id="53" dur="500" fill="hold"/>
                                        <p:tgtEl>
                                          <p:spTgt spid="7">
                                            <p:graphicEl>
                                              <a:dgm id="{439843EB-1A26-AE46-996F-8FBE4C158F37}"/>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
                                            <p:graphicEl>
                                              <a:dgm id="{439843EB-1A26-AE46-996F-8FBE4C158F37}"/>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
                                            <p:graphicEl>
                                              <a:dgm id="{F7038026-A07F-224A-AEE3-AA2C758C3B38}"/>
                                            </p:graphicEl>
                                          </p:spTgt>
                                        </p:tgtEl>
                                        <p:attrNameLst>
                                          <p:attrName>style.visibility</p:attrName>
                                        </p:attrNameLst>
                                      </p:cBhvr>
                                      <p:to>
                                        <p:strVal val="visible"/>
                                      </p:to>
                                    </p:set>
                                    <p:anim calcmode="lin" valueType="num">
                                      <p:cBhvr additive="base">
                                        <p:cTn id="57" dur="500" fill="hold"/>
                                        <p:tgtEl>
                                          <p:spTgt spid="7">
                                            <p:graphicEl>
                                              <a:dgm id="{F7038026-A07F-224A-AEE3-AA2C758C3B38}"/>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
                                            <p:graphicEl>
                                              <a:dgm id="{F7038026-A07F-224A-AEE3-AA2C758C3B38}"/>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9"/>
            <a:ext cx="9144000" cy="981581"/>
          </a:xfrm>
          <a:solidFill>
            <a:schemeClr val="tx2">
              <a:lumMod val="60000"/>
              <a:lumOff val="40000"/>
            </a:schemeClr>
          </a:solidFill>
        </p:spPr>
        <p:txBody>
          <a:bodyPr vert="horz" lIns="91440" tIns="45720" rIns="91440" bIns="45720" rtlCol="0" anchor="ctr">
            <a:normAutofit/>
          </a:bodyPr>
          <a:lstStyle/>
          <a:p>
            <a:pPr lvl="0"/>
            <a:r>
              <a:rPr lang="en-US" sz="2800" dirty="0"/>
              <a:t>Sub Learning </a:t>
            </a:r>
            <a:r>
              <a:rPr lang="en-US" sz="2800" dirty="0" smtClean="0"/>
              <a:t>Objective 4: </a:t>
            </a:r>
            <a:r>
              <a:rPr lang="en-US" sz="2800" dirty="0"/>
              <a:t>To list the Information requisite for Vulnerability </a:t>
            </a:r>
            <a:r>
              <a:rPr lang="en-US" sz="2800" dirty="0" smtClean="0"/>
              <a:t>Mapping </a:t>
            </a:r>
            <a:endParaRPr lang="en-US" sz="2800" dirty="0"/>
          </a:p>
        </p:txBody>
      </p:sp>
      <p:sp>
        <p:nvSpPr>
          <p:cNvPr id="3" name="Content Placeholder 2"/>
          <p:cNvSpPr>
            <a:spLocks noGrp="1"/>
          </p:cNvSpPr>
          <p:nvPr>
            <p:ph idx="1"/>
          </p:nvPr>
        </p:nvSpPr>
        <p:spPr>
          <a:xfrm>
            <a:off x="274194" y="1179285"/>
            <a:ext cx="8052637" cy="5020579"/>
          </a:xfrm>
        </p:spPr>
        <p:txBody>
          <a:bodyPr>
            <a:normAutofit fontScale="77500" lnSpcReduction="20000"/>
          </a:bodyPr>
          <a:lstStyle/>
          <a:p>
            <a:pPr marL="0" indent="0" algn="ctr">
              <a:buNone/>
            </a:pPr>
            <a:r>
              <a:rPr lang="en-US" dirty="0" smtClean="0">
                <a:solidFill>
                  <a:srgbClr val="FF0000"/>
                </a:solidFill>
              </a:rPr>
              <a:t>( </a:t>
            </a:r>
            <a:r>
              <a:rPr lang="en-US" dirty="0" smtClean="0">
                <a:solidFill>
                  <a:srgbClr val="FF0000"/>
                </a:solidFill>
                <a:hlinkClick r:id="rId2" action="ppaction://hlinkfile"/>
              </a:rPr>
              <a:t>464/Instruction/EPS/2011 dated 5</a:t>
            </a:r>
            <a:r>
              <a:rPr lang="en-US" baseline="30000" dirty="0" smtClean="0">
                <a:solidFill>
                  <a:srgbClr val="FF0000"/>
                </a:solidFill>
                <a:hlinkClick r:id="rId2" action="ppaction://hlinkfile"/>
              </a:rPr>
              <a:t>th</a:t>
            </a:r>
            <a:r>
              <a:rPr lang="en-US" dirty="0" smtClean="0">
                <a:solidFill>
                  <a:srgbClr val="FF0000"/>
                </a:solidFill>
                <a:hlinkClick r:id="rId2" action="ppaction://hlinkfile"/>
              </a:rPr>
              <a:t> March, 2011</a:t>
            </a:r>
            <a:r>
              <a:rPr lang="en-US" dirty="0" smtClean="0">
                <a:solidFill>
                  <a:srgbClr val="FF0000"/>
                </a:solidFill>
              </a:rPr>
              <a:t>)</a:t>
            </a:r>
          </a:p>
          <a:p>
            <a:pPr marL="514350" indent="-514350">
              <a:buFont typeface="+mj-lt"/>
              <a:buAutoNum type="arabicPeriod"/>
            </a:pPr>
            <a:r>
              <a:rPr lang="en-US" dirty="0" smtClean="0"/>
              <a:t>Identification by SO of vulnerable areas/communities by visiting catchment area of respective polling stations</a:t>
            </a:r>
          </a:p>
          <a:p>
            <a:pPr marL="514350" indent="-514350">
              <a:buFont typeface="+mj-lt"/>
              <a:buAutoNum type="arabicPeriod"/>
            </a:pPr>
            <a:r>
              <a:rPr lang="en-US" dirty="0" smtClean="0"/>
              <a:t>Meetings with community, local intelligence, etc. </a:t>
            </a:r>
          </a:p>
          <a:p>
            <a:pPr marL="514350" indent="-514350">
              <a:buFont typeface="+mj-lt"/>
              <a:buAutoNum type="arabicPeriod"/>
            </a:pPr>
            <a:r>
              <a:rPr lang="en-US" dirty="0" smtClean="0"/>
              <a:t>Identify source of threat and intimidation</a:t>
            </a:r>
          </a:p>
          <a:p>
            <a:pPr marL="514350" indent="-514350">
              <a:buFont typeface="+mj-lt"/>
              <a:buAutoNum type="arabicPeriod"/>
            </a:pPr>
            <a:r>
              <a:rPr lang="en-US" dirty="0" smtClean="0"/>
              <a:t>Identify names of people who are likely to start such offence of undue influence</a:t>
            </a:r>
          </a:p>
          <a:p>
            <a:pPr marL="514350" indent="-514350">
              <a:buFont typeface="+mj-lt"/>
              <a:buAutoNum type="arabicPeriod"/>
            </a:pPr>
            <a:r>
              <a:rPr lang="en-US" dirty="0" smtClean="0"/>
              <a:t>Take into account past incidences and current apprehensions</a:t>
            </a:r>
          </a:p>
          <a:p>
            <a:pPr marL="514350" indent="-514350">
              <a:buFont typeface="+mj-lt"/>
              <a:buAutoNum type="arabicPeriod"/>
            </a:pPr>
            <a:r>
              <a:rPr lang="en-US" dirty="0" smtClean="0"/>
              <a:t>Finalize in consultation with SHO, BDO, </a:t>
            </a:r>
            <a:r>
              <a:rPr lang="en-US" dirty="0" err="1" smtClean="0"/>
              <a:t>Tehsildar</a:t>
            </a:r>
            <a:endParaRPr lang="en-US" dirty="0" smtClean="0"/>
          </a:p>
          <a:p>
            <a:pPr marL="514350" indent="-514350">
              <a:buFont typeface="+mj-lt"/>
              <a:buAutoNum type="arabicPeriod"/>
            </a:pPr>
            <a:r>
              <a:rPr lang="en-US" dirty="0" smtClean="0"/>
              <a:t>Identify point of contact within the community so that information related to such incidences can be tracked immediately</a:t>
            </a:r>
          </a:p>
          <a:p>
            <a:pPr marL="514350" indent="-514350">
              <a:buFont typeface="+mj-lt"/>
              <a:buAutoNum type="arabicPeriod"/>
            </a:pPr>
            <a:r>
              <a:rPr lang="en-US" dirty="0"/>
              <a:t>Polling Station wise lists shall be prepared</a:t>
            </a:r>
          </a:p>
          <a:p>
            <a:pPr marL="514350" indent="-514350">
              <a:buFont typeface="+mj-lt"/>
              <a:buAutoNum type="arabicPeriod"/>
            </a:pPr>
            <a:endParaRPr lang="en-US" dirty="0" smtClean="0"/>
          </a:p>
          <a:p>
            <a:endParaRPr lang="en-US" dirty="0"/>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6</a:t>
            </a:fld>
            <a:endParaRPr lang="en-US" dirty="0"/>
          </a:p>
        </p:txBody>
      </p:sp>
      <p:pic>
        <p:nvPicPr>
          <p:cNvPr id="7" name="Picture 6" descr="BES_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330" y="3370322"/>
            <a:ext cx="1785390" cy="1548752"/>
          </a:xfrm>
          <a:prstGeom prst="rect">
            <a:avLst/>
          </a:prstGeom>
        </p:spPr>
      </p:pic>
    </p:spTree>
    <p:extLst>
      <p:ext uri="{BB962C8B-B14F-4D97-AF65-F5344CB8AC3E}">
        <p14:creationId xmlns:p14="http://schemas.microsoft.com/office/powerpoint/2010/main" val="129734160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vertical)">
                                      <p:cBhvr>
                                        <p:cTn id="12" dur="500"/>
                                        <p:tgtEl>
                                          <p:spTgt spid="3">
                                            <p:txEl>
                                              <p:pRg st="0" end="0"/>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vertical)">
                                      <p:cBhvr>
                                        <p:cTn id="15" dur="500"/>
                                        <p:tgtEl>
                                          <p:spTgt spid="3">
                                            <p:txEl>
                                              <p:pRg st="2" end="2"/>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vertical)">
                                      <p:cBhvr>
                                        <p:cTn id="18" dur="500"/>
                                        <p:tgtEl>
                                          <p:spTgt spid="3">
                                            <p:txEl>
                                              <p:pRg st="3" end="3"/>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vertical)">
                                      <p:cBhvr>
                                        <p:cTn id="21" dur="500"/>
                                        <p:tgtEl>
                                          <p:spTgt spid="3">
                                            <p:txEl>
                                              <p:pRg st="4" end="4"/>
                                            </p:txEl>
                                          </p:spTgt>
                                        </p:tgtEl>
                                      </p:cBhvr>
                                    </p:animEffect>
                                  </p:childTnLst>
                                </p:cTn>
                              </p:par>
                              <p:par>
                                <p:cTn id="22" presetID="3" presetClass="entr" presetSubtype="5"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vertical)">
                                      <p:cBhvr>
                                        <p:cTn id="24" dur="500"/>
                                        <p:tgtEl>
                                          <p:spTgt spid="3">
                                            <p:txEl>
                                              <p:pRg st="5" end="5"/>
                                            </p:txEl>
                                          </p:spTgt>
                                        </p:tgtEl>
                                      </p:cBhvr>
                                    </p:animEffect>
                                  </p:childTnLst>
                                </p:cTn>
                              </p:par>
                              <p:par>
                                <p:cTn id="25" presetID="3" presetClass="entr" presetSubtype="5"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par>
                                <p:cTn id="33" presetID="3" presetClass="entr" presetSubtype="5"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vertical)">
                                      <p:cBhvr>
                                        <p:cTn id="35" dur="500"/>
                                        <p:tgtEl>
                                          <p:spTgt spid="3">
                                            <p:txEl>
                                              <p:pRg st="7" end="7"/>
                                            </p:txEl>
                                          </p:spTgt>
                                        </p:tgtEl>
                                      </p:cBhvr>
                                    </p:animEffect>
                                  </p:childTnLst>
                                </p:cTn>
                              </p:par>
                              <p:par>
                                <p:cTn id="36" presetID="3" presetClass="entr" presetSubtype="5"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3.jpg"/>
          <p:cNvPicPr>
            <a:picLocks noChangeAspect="1" noChangeArrowheads="1"/>
          </p:cNvPicPr>
          <p:nvPr/>
        </p:nvPicPr>
        <p:blipFill>
          <a:blip r:embed="rId2"/>
          <a:srcRect/>
          <a:stretch>
            <a:fillRect/>
          </a:stretch>
        </p:blipFill>
        <p:spPr bwMode="auto">
          <a:xfrm>
            <a:off x="0" y="822851"/>
            <a:ext cx="9144000" cy="6049579"/>
          </a:xfrm>
          <a:prstGeom prst="rect">
            <a:avLst/>
          </a:prstGeom>
          <a:noFill/>
        </p:spPr>
      </p:pic>
      <p:sp>
        <p:nvSpPr>
          <p:cNvPr id="2" name="Title 1"/>
          <p:cNvSpPr>
            <a:spLocks noGrp="1"/>
          </p:cNvSpPr>
          <p:nvPr>
            <p:ph type="title"/>
          </p:nvPr>
        </p:nvSpPr>
        <p:spPr>
          <a:xfrm>
            <a:off x="0" y="1"/>
            <a:ext cx="9144000" cy="793666"/>
          </a:xfrm>
          <a:solidFill>
            <a:schemeClr val="tx2">
              <a:lumMod val="60000"/>
              <a:lumOff val="40000"/>
            </a:schemeClr>
          </a:solidFill>
        </p:spPr>
        <p:txBody>
          <a:bodyPr vert="horz" lIns="91440" tIns="45720" rIns="91440" bIns="45720" rtlCol="0" anchor="ctr">
            <a:normAutofit fontScale="90000"/>
          </a:bodyPr>
          <a:lstStyle/>
          <a:p>
            <a:r>
              <a:rPr lang="en-US" sz="2800" dirty="0"/>
              <a:t>Sub Learning Objective </a:t>
            </a:r>
            <a:r>
              <a:rPr lang="en-US" sz="2800" dirty="0" smtClean="0"/>
              <a:t>4</a:t>
            </a:r>
            <a:r>
              <a:rPr lang="en-US" sz="2800" dirty="0"/>
              <a:t>: To list the Information requisite for Vulnerability Mapping </a:t>
            </a:r>
          </a:p>
        </p:txBody>
      </p:sp>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7</a:t>
            </a:fld>
            <a:endParaRPr lang="en-US" dirty="0"/>
          </a:p>
        </p:txBody>
      </p:sp>
      <p:sp>
        <p:nvSpPr>
          <p:cNvPr id="7" name="TextBox 6"/>
          <p:cNvSpPr txBox="1"/>
          <p:nvPr/>
        </p:nvSpPr>
        <p:spPr>
          <a:xfrm>
            <a:off x="0" y="672359"/>
            <a:ext cx="9264862" cy="830997"/>
          </a:xfrm>
          <a:prstGeom prst="rect">
            <a:avLst/>
          </a:prstGeom>
          <a:noFill/>
        </p:spPr>
        <p:txBody>
          <a:bodyPr wrap="square" rtlCol="0">
            <a:spAutoFit/>
          </a:bodyPr>
          <a:lstStyle/>
          <a:p>
            <a:r>
              <a:rPr lang="en-US" sz="2000" b="1" dirty="0" smtClean="0"/>
              <a:t>Format for Submitting Information by </a:t>
            </a:r>
            <a:r>
              <a:rPr lang="en-US" sz="2800" b="1" dirty="0" smtClean="0"/>
              <a:t>SO to RO </a:t>
            </a:r>
            <a:r>
              <a:rPr lang="en-US" sz="2000" b="1" dirty="0" smtClean="0"/>
              <a:t>for each locality/ Pocket – Annexure I - Additional Instructions</a:t>
            </a:r>
            <a:endParaRPr lang="en-US" sz="2000" b="1" dirty="0"/>
          </a:p>
        </p:txBody>
      </p:sp>
      <p:sp>
        <p:nvSpPr>
          <p:cNvPr id="4" name="Line Callout 2 (Accent Bar) 3"/>
          <p:cNvSpPr/>
          <p:nvPr/>
        </p:nvSpPr>
        <p:spPr>
          <a:xfrm>
            <a:off x="7574008" y="1516305"/>
            <a:ext cx="1569991" cy="2112065"/>
          </a:xfrm>
          <a:prstGeom prst="accentCallout2">
            <a:avLst>
              <a:gd name="adj1" fmla="val 18750"/>
              <a:gd name="adj2" fmla="val -8333"/>
              <a:gd name="adj3" fmla="val 18750"/>
              <a:gd name="adj4" fmla="val -16667"/>
              <a:gd name="adj5" fmla="val 85555"/>
              <a:gd name="adj6" fmla="val -678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Action Taken/Proposed for identified vulnerable houses/families</a:t>
            </a:r>
            <a:endParaRPr lang="en-US" sz="2000" b="1" dirty="0">
              <a:solidFill>
                <a:srgbClr val="000000"/>
              </a:solidFill>
            </a:endParaRPr>
          </a:p>
        </p:txBody>
      </p:sp>
      <p:sp>
        <p:nvSpPr>
          <p:cNvPr id="9" name="Line Callout 2 (Border and Accent Bar) 8"/>
          <p:cNvSpPr/>
          <p:nvPr/>
        </p:nvSpPr>
        <p:spPr>
          <a:xfrm>
            <a:off x="7574009" y="4142391"/>
            <a:ext cx="1569990" cy="2579084"/>
          </a:xfrm>
          <a:prstGeom prst="accentBorderCallout2">
            <a:avLst>
              <a:gd name="adj1" fmla="val 18750"/>
              <a:gd name="adj2" fmla="val -8333"/>
              <a:gd name="adj3" fmla="val 18750"/>
              <a:gd name="adj4" fmla="val -16667"/>
              <a:gd name="adj5" fmla="val 44402"/>
              <a:gd name="adj6" fmla="val -141429"/>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a:solidFill>
                  <a:srgbClr val="000000"/>
                </a:solidFill>
              </a:rPr>
              <a:t>Action Taken/Proposed against identified persons causing vulnerability</a:t>
            </a:r>
          </a:p>
        </p:txBody>
      </p:sp>
    </p:spTree>
    <p:extLst>
      <p:ext uri="{BB962C8B-B14F-4D97-AF65-F5344CB8AC3E}">
        <p14:creationId xmlns:p14="http://schemas.microsoft.com/office/powerpoint/2010/main" val="2835169270"/>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Desktop\5.jpg"/>
          <p:cNvPicPr>
            <a:picLocks noChangeAspect="1" noChangeArrowheads="1"/>
          </p:cNvPicPr>
          <p:nvPr/>
        </p:nvPicPr>
        <p:blipFill>
          <a:blip r:embed="rId2"/>
          <a:srcRect/>
          <a:stretch>
            <a:fillRect/>
          </a:stretch>
        </p:blipFill>
        <p:spPr bwMode="auto">
          <a:xfrm>
            <a:off x="-25628" y="822527"/>
            <a:ext cx="9144001" cy="6035473"/>
          </a:xfrm>
          <a:prstGeom prst="rect">
            <a:avLst/>
          </a:prstGeom>
          <a:noFill/>
        </p:spPr>
      </p:pic>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8</a:t>
            </a:fld>
            <a:endParaRPr lang="en-US" dirty="0"/>
          </a:p>
        </p:txBody>
      </p:sp>
      <p:sp>
        <p:nvSpPr>
          <p:cNvPr id="7" name="TextBox 6"/>
          <p:cNvSpPr txBox="1"/>
          <p:nvPr/>
        </p:nvSpPr>
        <p:spPr>
          <a:xfrm>
            <a:off x="-25628" y="777173"/>
            <a:ext cx="9169628" cy="738664"/>
          </a:xfrm>
          <a:prstGeom prst="rect">
            <a:avLst/>
          </a:prstGeom>
          <a:noFill/>
        </p:spPr>
        <p:txBody>
          <a:bodyPr wrap="square" rtlCol="0">
            <a:spAutoFit/>
          </a:bodyPr>
          <a:lstStyle/>
          <a:p>
            <a:r>
              <a:rPr lang="en-US" b="1" dirty="0" smtClean="0"/>
              <a:t>Format for Submitting Information by </a:t>
            </a:r>
            <a:r>
              <a:rPr lang="en-US" sz="2400" b="1" dirty="0" smtClean="0"/>
              <a:t>RO to DEO </a:t>
            </a:r>
            <a:r>
              <a:rPr lang="en-US" b="1" dirty="0" smtClean="0"/>
              <a:t>for AC- Annexure II: Additional Instructions</a:t>
            </a:r>
            <a:endParaRPr lang="en-US" b="1" dirty="0"/>
          </a:p>
        </p:txBody>
      </p:sp>
      <p:sp>
        <p:nvSpPr>
          <p:cNvPr id="9" name="Title 1"/>
          <p:cNvSpPr txBox="1">
            <a:spLocks/>
          </p:cNvSpPr>
          <p:nvPr/>
        </p:nvSpPr>
        <p:spPr>
          <a:xfrm>
            <a:off x="0" y="0"/>
            <a:ext cx="9144000" cy="822527"/>
          </a:xfrm>
          <a:prstGeom prst="rect">
            <a:avLst/>
          </a:prstGeom>
          <a:solidFill>
            <a:schemeClr val="tx2">
              <a:lumMod val="60000"/>
              <a:lumOff val="40000"/>
            </a:schemeClr>
          </a:solidFill>
        </p:spPr>
        <p:txBody>
          <a:bodyPr vert="horz" lIns="91440" tIns="45720" rIns="91440" bIns="45720" rtlCol="0" anchor="ctr">
            <a:normAutofit fontScale="75000" lnSpcReduction="20000"/>
          </a:bodyPr>
          <a:lstStyle>
            <a:lvl1pPr algn="ctr" defTabSz="457200" rtl="0" eaLnBrk="1" latinLnBrk="0" hangingPunct="1">
              <a:spcBef>
                <a:spcPct val="0"/>
              </a:spcBef>
              <a:buNone/>
              <a:defRPr lang="en-US" sz="4400" kern="1200">
                <a:solidFill>
                  <a:schemeClr val="tx1"/>
                </a:solidFill>
                <a:latin typeface="+mj-lt"/>
                <a:ea typeface="+mj-ea"/>
                <a:cs typeface="+mj-cs"/>
              </a:defRPr>
            </a:lvl1pPr>
          </a:lstStyle>
          <a:p>
            <a:r>
              <a:rPr lang="en-US" sz="3600" dirty="0"/>
              <a:t>Sub Learning Objective </a:t>
            </a:r>
            <a:r>
              <a:rPr lang="en-US" sz="3600" dirty="0" smtClean="0"/>
              <a:t>4</a:t>
            </a:r>
            <a:r>
              <a:rPr lang="en-US" sz="3600" dirty="0"/>
              <a:t>: To list the Information requisite for Vulnerability Mapping </a:t>
            </a:r>
          </a:p>
        </p:txBody>
      </p:sp>
      <p:sp>
        <p:nvSpPr>
          <p:cNvPr id="8" name="Line Callout 2 (Accent Bar) 7"/>
          <p:cNvSpPr/>
          <p:nvPr/>
        </p:nvSpPr>
        <p:spPr>
          <a:xfrm>
            <a:off x="7892795" y="1516304"/>
            <a:ext cx="1251204" cy="2731913"/>
          </a:xfrm>
          <a:prstGeom prst="accentCallout2">
            <a:avLst>
              <a:gd name="adj1" fmla="val 18750"/>
              <a:gd name="adj2" fmla="val -8333"/>
              <a:gd name="adj3" fmla="val 18750"/>
              <a:gd name="adj4" fmla="val -16667"/>
              <a:gd name="adj5" fmla="val 42763"/>
              <a:gd name="adj6" fmla="val -46757"/>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Action Taken/Proposed for identified vulnerable houses/families</a:t>
            </a:r>
            <a:endParaRPr lang="en-US" sz="2000" b="1" dirty="0">
              <a:solidFill>
                <a:srgbClr val="000000"/>
              </a:solidFill>
            </a:endParaRPr>
          </a:p>
        </p:txBody>
      </p:sp>
      <p:sp>
        <p:nvSpPr>
          <p:cNvPr id="10" name="Line Callout 2 (Border and Accent Bar) 9"/>
          <p:cNvSpPr/>
          <p:nvPr/>
        </p:nvSpPr>
        <p:spPr>
          <a:xfrm>
            <a:off x="6349265" y="5170429"/>
            <a:ext cx="2617072" cy="1309154"/>
          </a:xfrm>
          <a:prstGeom prst="accentBorderCallout2">
            <a:avLst>
              <a:gd name="adj1" fmla="val 18750"/>
              <a:gd name="adj2" fmla="val -8333"/>
              <a:gd name="adj3" fmla="val 18750"/>
              <a:gd name="adj4" fmla="val -16667"/>
              <a:gd name="adj5" fmla="val -69924"/>
              <a:gd name="adj6" fmla="val -46677"/>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a:solidFill>
                  <a:srgbClr val="000000"/>
                </a:solidFill>
              </a:rPr>
              <a:t>Action Taken/Proposed against identified persons causing vulnerability</a:t>
            </a:r>
          </a:p>
        </p:txBody>
      </p:sp>
      <p:sp>
        <p:nvSpPr>
          <p:cNvPr id="11" name="Line Callout 2 (Accent Bar) 10"/>
          <p:cNvSpPr/>
          <p:nvPr/>
        </p:nvSpPr>
        <p:spPr>
          <a:xfrm>
            <a:off x="4112721" y="1231299"/>
            <a:ext cx="2721653" cy="690955"/>
          </a:xfrm>
          <a:prstGeom prst="accentCallout2">
            <a:avLst>
              <a:gd name="adj1" fmla="val 18750"/>
              <a:gd name="adj2" fmla="val -8333"/>
              <a:gd name="adj3" fmla="val 18750"/>
              <a:gd name="adj4" fmla="val -16667"/>
              <a:gd name="adj5" fmla="val 174044"/>
              <a:gd name="adj6" fmla="val -17603"/>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No. of Vulnerable Families/</a:t>
            </a:r>
            <a:r>
              <a:rPr lang="en-US" sz="2000" b="1" dirty="0" err="1" smtClean="0">
                <a:solidFill>
                  <a:srgbClr val="000000"/>
                </a:solidFill>
              </a:rPr>
              <a:t>HHs</a:t>
            </a:r>
            <a:r>
              <a:rPr lang="en-US" sz="2000" b="1" dirty="0" smtClean="0">
                <a:solidFill>
                  <a:srgbClr val="000000"/>
                </a:solidFill>
              </a:rPr>
              <a:t> Identified</a:t>
            </a:r>
            <a:endParaRPr lang="en-US" sz="2000" b="1" dirty="0">
              <a:solidFill>
                <a:srgbClr val="000000"/>
              </a:solidFill>
            </a:endParaRPr>
          </a:p>
        </p:txBody>
      </p:sp>
    </p:spTree>
    <p:extLst>
      <p:ext uri="{BB962C8B-B14F-4D97-AF65-F5344CB8AC3E}">
        <p14:creationId xmlns:p14="http://schemas.microsoft.com/office/powerpoint/2010/main" val="245815726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Desktop\6.jpg"/>
          <p:cNvPicPr>
            <a:picLocks noChangeAspect="1" noChangeArrowheads="1"/>
          </p:cNvPicPr>
          <p:nvPr/>
        </p:nvPicPr>
        <p:blipFill>
          <a:blip r:embed="rId2"/>
          <a:srcRect/>
          <a:stretch>
            <a:fillRect/>
          </a:stretch>
        </p:blipFill>
        <p:spPr bwMode="auto">
          <a:xfrm>
            <a:off x="0" y="730097"/>
            <a:ext cx="9144000" cy="6127903"/>
          </a:xfrm>
          <a:prstGeom prst="rect">
            <a:avLst/>
          </a:prstGeom>
          <a:noFill/>
        </p:spPr>
      </p:pic>
      <p:sp>
        <p:nvSpPr>
          <p:cNvPr id="5" name="Footer Placeholder 4"/>
          <p:cNvSpPr>
            <a:spLocks noGrp="1"/>
          </p:cNvSpPr>
          <p:nvPr>
            <p:ph type="ftr" sz="quarter" idx="11"/>
          </p:nvPr>
        </p:nvSpPr>
        <p:spPr/>
        <p:txBody>
          <a:bodyPr/>
          <a:lstStyle/>
          <a:p>
            <a:r>
              <a:rPr lang="en-US" dirty="0"/>
              <a:t>Learning Module of RO/ARO</a:t>
            </a:r>
          </a:p>
        </p:txBody>
      </p:sp>
      <p:sp>
        <p:nvSpPr>
          <p:cNvPr id="6" name="Slide Number Placeholder 5"/>
          <p:cNvSpPr>
            <a:spLocks noGrp="1"/>
          </p:cNvSpPr>
          <p:nvPr>
            <p:ph type="sldNum" sz="quarter" idx="12"/>
          </p:nvPr>
        </p:nvSpPr>
        <p:spPr/>
        <p:txBody>
          <a:bodyPr/>
          <a:lstStyle/>
          <a:p>
            <a:pPr marL="0" indent="0">
              <a:buNone/>
            </a:pPr>
            <a:fld id="{82304205-CB8D-8C4D-9F73-F3EA086242A9}" type="slidenum">
              <a:rPr lang="en-US" smtClean="0"/>
              <a:pPr marL="0" indent="0">
                <a:buNone/>
              </a:pPr>
              <a:t>9</a:t>
            </a:fld>
            <a:endParaRPr lang="en-US" dirty="0"/>
          </a:p>
        </p:txBody>
      </p:sp>
      <p:sp>
        <p:nvSpPr>
          <p:cNvPr id="7" name="TextBox 6"/>
          <p:cNvSpPr txBox="1"/>
          <p:nvPr/>
        </p:nvSpPr>
        <p:spPr>
          <a:xfrm>
            <a:off x="-25628" y="602635"/>
            <a:ext cx="9169628" cy="738664"/>
          </a:xfrm>
          <a:prstGeom prst="rect">
            <a:avLst/>
          </a:prstGeom>
          <a:noFill/>
        </p:spPr>
        <p:txBody>
          <a:bodyPr wrap="square" rtlCol="0">
            <a:spAutoFit/>
          </a:bodyPr>
          <a:lstStyle/>
          <a:p>
            <a:r>
              <a:rPr lang="en-US" b="1" dirty="0" smtClean="0"/>
              <a:t>Format for Submitting Information by </a:t>
            </a:r>
            <a:r>
              <a:rPr lang="en-US" sz="2400" b="1" dirty="0" err="1" smtClean="0"/>
              <a:t>DEO</a:t>
            </a:r>
            <a:r>
              <a:rPr lang="en-US" sz="2400" b="1" dirty="0" smtClean="0"/>
              <a:t> to CEO</a:t>
            </a:r>
            <a:r>
              <a:rPr lang="en-US" b="1" dirty="0" smtClean="0"/>
              <a:t> for AC- Annexure III- Additional Instructions</a:t>
            </a:r>
            <a:endParaRPr lang="en-US" b="1" dirty="0"/>
          </a:p>
        </p:txBody>
      </p:sp>
      <p:sp>
        <p:nvSpPr>
          <p:cNvPr id="8" name="Title 1"/>
          <p:cNvSpPr>
            <a:spLocks noGrp="1"/>
          </p:cNvSpPr>
          <p:nvPr>
            <p:ph type="title"/>
          </p:nvPr>
        </p:nvSpPr>
        <p:spPr>
          <a:xfrm>
            <a:off x="0" y="1"/>
            <a:ext cx="9144000" cy="678224"/>
          </a:xfrm>
          <a:solidFill>
            <a:schemeClr val="tx2">
              <a:lumMod val="60000"/>
              <a:lumOff val="40000"/>
            </a:schemeClr>
          </a:solidFill>
        </p:spPr>
        <p:txBody>
          <a:bodyPr vert="horz" lIns="91440" tIns="45720" rIns="91440" bIns="45720" rtlCol="0" anchor="ctr">
            <a:noAutofit/>
          </a:bodyPr>
          <a:lstStyle/>
          <a:p>
            <a:r>
              <a:rPr lang="en-US" sz="2400" dirty="0"/>
              <a:t>Sub Learning Objective </a:t>
            </a:r>
            <a:r>
              <a:rPr lang="en-US" sz="2400" dirty="0" smtClean="0"/>
              <a:t>4</a:t>
            </a:r>
            <a:r>
              <a:rPr lang="en-US" sz="2400" dirty="0"/>
              <a:t>: To list the Information requisite for Vulnerability Mapping </a:t>
            </a:r>
          </a:p>
        </p:txBody>
      </p:sp>
      <p:sp>
        <p:nvSpPr>
          <p:cNvPr id="11" name="Line Callout 2 (Accent Bar) 10"/>
          <p:cNvSpPr/>
          <p:nvPr/>
        </p:nvSpPr>
        <p:spPr>
          <a:xfrm>
            <a:off x="4658973" y="1047558"/>
            <a:ext cx="2991898" cy="814224"/>
          </a:xfrm>
          <a:prstGeom prst="accentCallout2">
            <a:avLst>
              <a:gd name="adj1" fmla="val 18750"/>
              <a:gd name="adj2" fmla="val -8333"/>
              <a:gd name="adj3" fmla="val 18750"/>
              <a:gd name="adj4" fmla="val -16667"/>
              <a:gd name="adj5" fmla="val 174044"/>
              <a:gd name="adj6" fmla="val -17603"/>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000000"/>
                </a:solidFill>
              </a:rPr>
              <a:t>No. of PS where vulnerable families identified</a:t>
            </a:r>
            <a:endParaRPr lang="en-US" sz="2000" b="1" dirty="0">
              <a:solidFill>
                <a:srgbClr val="000000"/>
              </a:solidFill>
            </a:endParaRPr>
          </a:p>
        </p:txBody>
      </p:sp>
      <p:grpSp>
        <p:nvGrpSpPr>
          <p:cNvPr id="14" name="Group 13"/>
          <p:cNvGrpSpPr/>
          <p:nvPr/>
        </p:nvGrpSpPr>
        <p:grpSpPr>
          <a:xfrm>
            <a:off x="4513881" y="4958775"/>
            <a:ext cx="2290252" cy="1747582"/>
            <a:chOff x="4513881" y="4958775"/>
            <a:chExt cx="2290252" cy="1747582"/>
          </a:xfrm>
        </p:grpSpPr>
        <p:sp>
          <p:nvSpPr>
            <p:cNvPr id="4" name="Snip Single Corner Rectangle 3"/>
            <p:cNvSpPr/>
            <p:nvPr/>
          </p:nvSpPr>
          <p:spPr>
            <a:xfrm>
              <a:off x="4513881" y="5457675"/>
              <a:ext cx="2039319" cy="1248682"/>
            </a:xfrm>
            <a:prstGeom prst="snip1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a:solidFill>
                    <a:srgbClr val="000000"/>
                  </a:solidFill>
                </a:rPr>
                <a:t>No. of persons identified against whom no action taken</a:t>
              </a:r>
            </a:p>
            <a:p>
              <a:pPr algn="ctr"/>
              <a:endParaRPr lang="en-US" dirty="0"/>
            </a:p>
          </p:txBody>
        </p:sp>
        <p:cxnSp>
          <p:nvCxnSpPr>
            <p:cNvPr id="13" name="Straight Arrow Connector 12"/>
            <p:cNvCxnSpPr/>
            <p:nvPr/>
          </p:nvCxnSpPr>
          <p:spPr>
            <a:xfrm flipV="1">
              <a:off x="6403445" y="4958775"/>
              <a:ext cx="400688" cy="574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6956533" y="4762238"/>
            <a:ext cx="2039319" cy="1118747"/>
            <a:chOff x="4513881" y="4610595"/>
            <a:chExt cx="2039319" cy="2095762"/>
          </a:xfrm>
        </p:grpSpPr>
        <p:sp>
          <p:nvSpPr>
            <p:cNvPr id="17" name="Snip Single Corner Rectangle 16"/>
            <p:cNvSpPr/>
            <p:nvPr/>
          </p:nvSpPr>
          <p:spPr>
            <a:xfrm>
              <a:off x="4513881" y="5457675"/>
              <a:ext cx="2039319" cy="1248682"/>
            </a:xfrm>
            <a:prstGeom prst="snip1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Reasons for no action taken</a:t>
              </a:r>
              <a:endParaRPr lang="en-US" dirty="0"/>
            </a:p>
          </p:txBody>
        </p:sp>
        <p:cxnSp>
          <p:nvCxnSpPr>
            <p:cNvPr id="18" name="Straight Arrow Connector 17"/>
            <p:cNvCxnSpPr>
              <a:stCxn id="17" idx="3"/>
            </p:cNvCxnSpPr>
            <p:nvPr/>
          </p:nvCxnSpPr>
          <p:spPr>
            <a:xfrm flipH="1" flipV="1">
              <a:off x="5389663" y="4610595"/>
              <a:ext cx="143878" cy="847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6403445" y="2917815"/>
            <a:ext cx="2600929" cy="1027893"/>
            <a:chOff x="3952271" y="4780793"/>
            <a:chExt cx="2600929" cy="1925564"/>
          </a:xfrm>
        </p:grpSpPr>
        <p:sp>
          <p:nvSpPr>
            <p:cNvPr id="22" name="Snip Single Corner Rectangle 21"/>
            <p:cNvSpPr/>
            <p:nvPr/>
          </p:nvSpPr>
          <p:spPr>
            <a:xfrm>
              <a:off x="3952271" y="5457675"/>
              <a:ext cx="2600929" cy="1248682"/>
            </a:xfrm>
            <a:prstGeom prst="snip1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000" b="1" dirty="0" smtClean="0">
                  <a:solidFill>
                    <a:srgbClr val="000000"/>
                  </a:solidFill>
                </a:rPr>
                <a:t>Action being taken to prevent vulnerability</a:t>
              </a:r>
              <a:endParaRPr lang="en-US" dirty="0"/>
            </a:p>
          </p:txBody>
        </p:sp>
        <p:cxnSp>
          <p:nvCxnSpPr>
            <p:cNvPr id="23" name="Straight Arrow Connector 22"/>
            <p:cNvCxnSpPr>
              <a:stCxn id="22" idx="3"/>
            </p:cNvCxnSpPr>
            <p:nvPr/>
          </p:nvCxnSpPr>
          <p:spPr>
            <a:xfrm flipH="1" flipV="1">
              <a:off x="5199697" y="4780793"/>
              <a:ext cx="53039" cy="676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1945062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2261</Words>
  <Application>Microsoft Office PowerPoint</Application>
  <PresentationFormat>On-screen Show (4:3)</PresentationFormat>
  <Paragraphs>226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Learning Objective: To ensure carrying out Vulnerability Mapping</vt:lpstr>
      <vt:lpstr>Learning Objective : To ensure carrying out Vulnerability Mapping</vt:lpstr>
      <vt:lpstr>Sub Learning Objective 1: Definition of Vulnerability</vt:lpstr>
      <vt:lpstr>Sub Learning Objective 2: Definition of Vulnerability Mapping</vt:lpstr>
      <vt:lpstr>Sub Learning Objective 3: Personnel &amp; Process of Vulnerability Mapping </vt:lpstr>
      <vt:lpstr>Sub Learning Objective 4: To list the Information requisite for Vulnerability Mapping </vt:lpstr>
      <vt:lpstr>Sub Learning Objective 4: To list the Information requisite for Vulnerability Mapping </vt:lpstr>
      <vt:lpstr>PowerPoint Presentation</vt:lpstr>
      <vt:lpstr>Sub Learning Objective 4: To list the Information requisite for Vulnerability Mapping </vt:lpstr>
      <vt:lpstr>Sub Learning Objective 5: Criteria for Critical Polling Stations</vt:lpstr>
      <vt:lpstr>Sub Learning Objective 6: Response Protocol for Critical Polling Stations</vt:lpstr>
      <vt:lpstr>Summary of Learning Objective : To ensure the carrying out of Vulnerability Mapping</vt:lpstr>
      <vt:lpstr>PowerPoint Presentation</vt:lpstr>
      <vt:lpstr> Preventive Law and Order actions for peaceful, free and fair elections  [No. 464/L&amp;O/ 2007 PLN-I dt. 8.1.2007]  </vt:lpstr>
      <vt:lpstr>PowerPoint Presentation</vt:lpstr>
      <vt:lpstr>PowerPoint Presentation</vt:lpstr>
      <vt:lpstr> Security force deployment Plan (ECI's No. 464/INST/2008-EPS dt. 24.10.2008) </vt:lpstr>
      <vt:lpstr>PowerPoint Presentation</vt:lpstr>
      <vt:lpstr>PowerPoint Presentation</vt:lpstr>
      <vt:lpstr> Role of CPF and State Police (ECI's No. 464/INST/2008-EPS dt. 24.10.2008) </vt:lpstr>
      <vt:lpstr>PowerPoint Presentation</vt:lpstr>
      <vt:lpstr>PowerPoint Presentation</vt:lpstr>
      <vt:lpstr>PowerPoint Presentation</vt:lpstr>
      <vt:lpstr>PowerPoint Presentation</vt:lpstr>
      <vt:lpstr>Identification of critical polling stations  [ECI No. 464/INST/2008-EPS dt. 24.10.2008] Factors to be taken into account </vt:lpstr>
      <vt:lpstr>PowerPoint Presentation</vt:lpstr>
      <vt:lpstr>Critical Polling stations - Measures to be followed [ECI No. 464/INST/2008 - EPS dt. 24.10.2008  and No. 447/2007/PLN-4 dt. 17.1.2007] </vt:lpstr>
      <vt:lpstr>PowerPoint Presentation</vt:lpstr>
      <vt:lpstr> Prevention of Intimidation to the voters – Vulnerability Mapping    [ECI No. 464/INST/2007 - PLN-I dt. 12.10.2007] and 464/Instructions/EPS/Dt. 5th March, 2011 </vt:lpstr>
      <vt:lpstr>PowerPoint Presentation</vt:lpstr>
      <vt:lpstr>PowerPoint Presentation</vt:lpstr>
      <vt:lpstr>PowerPoint Presentation</vt:lpstr>
      <vt:lpstr>PowerPoint Presentation</vt:lpstr>
      <vt:lpstr>PowerPoint Presentation</vt:lpstr>
      <vt:lpstr>PowerPoint Presentation</vt:lpstr>
    </vt:vector>
  </TitlesOfParts>
  <Company>Ramana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5: To ensure carrying out Vulnerability Mapping</dc:title>
  <dc:creator>Amrita Varadarajan</dc:creator>
  <cp:lastModifiedBy>S S Yadav</cp:lastModifiedBy>
  <cp:revision>124</cp:revision>
  <cp:lastPrinted>2013-05-11T10:31:36Z</cp:lastPrinted>
  <dcterms:created xsi:type="dcterms:W3CDTF">2012-05-24T06:43:35Z</dcterms:created>
  <dcterms:modified xsi:type="dcterms:W3CDTF">2013-05-17T06:39:45Z</dcterms:modified>
</cp:coreProperties>
</file>